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2.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3.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9144000" cy="5143500" type="screen16x9"/>
  <p:notesSz cx="6858000" cy="9144000"/>
  <p:embeddedFontLs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hleen Durkin"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9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1-04T16:30:34.723" idx="1">
    <p:pos x="6000" y="0"/>
    <p:text>not sure if I'm going to include lncRNA stuff</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1-05T07:04:47.869" idx="2">
    <p:pos x="6000" y="0"/>
    <p:text>plot out different #s of most variable genes (this plot defaults to top 500) to see if patterns change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5-01-04T16:19:58.866" idx="4">
    <p:pos x="6000" y="100"/>
    <p:text>ensure consistant formatting/style of all the PCAs</p:text>
  </p:cm>
  <p:cm authorId="0" dt="2025-01-04T16:25:33.951" idx="3">
    <p:pos x="6000" y="0"/>
    <p:text>like 2 of the miRNAs are way more highly expressed than the others. How would plotting/differential expression change if those 2 are excluded?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230fffb0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230fffb0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22f3c5ebd4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22f3c5ebd4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miRNAs are a class of non-coding RNAs, which are not translated into protein but still influence gene expression. </a:t>
            </a:r>
            <a:endParaRPr/>
          </a:p>
          <a:p>
            <a:pPr marL="0" lvl="0" indent="0" algn="l" rtl="0">
              <a:spcBef>
                <a:spcPts val="0"/>
              </a:spcBef>
              <a:spcAft>
                <a:spcPts val="0"/>
              </a:spcAft>
              <a:buNone/>
            </a:pPr>
            <a:r>
              <a:rPr lang="en"/>
              <a:t>miRNAs specifically are characterized by their length (~22n) and characteristic structure.</a:t>
            </a:r>
            <a:endParaRPr/>
          </a:p>
          <a:p>
            <a:pPr marL="0" lvl="0" indent="0" algn="l" rtl="0">
              <a:spcBef>
                <a:spcPts val="0"/>
              </a:spcBef>
              <a:spcAft>
                <a:spcPts val="0"/>
              </a:spcAft>
              <a:buNone/>
            </a:pPr>
            <a:r>
              <a:rPr lang="en"/>
              <a:t>miRNAs canonically operate as such: A precursor miRNA is processed down into it’s mature miRNA, which is then loaded into an Argonaute protein complex. The miRNA then binds to a target RNA, taking its protein complex with it. Once bound, the complex either recruits cellular machinery to either degrade the RNA or blocks the translation of that RNA into protein.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22f3c5ebd4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22f3c5ebd4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miRNAs are a class of non-coding RNAs, which are not translated into protein but still influence gene expression. </a:t>
            </a:r>
            <a:endParaRPr/>
          </a:p>
          <a:p>
            <a:pPr marL="0" lvl="0" indent="0" algn="l" rtl="0">
              <a:spcBef>
                <a:spcPts val="0"/>
              </a:spcBef>
              <a:spcAft>
                <a:spcPts val="0"/>
              </a:spcAft>
              <a:buNone/>
            </a:pPr>
            <a:r>
              <a:rPr lang="en"/>
              <a:t>miRNAs specifically are characterized by their length (~22n) and characteristic structure.</a:t>
            </a:r>
            <a:endParaRPr/>
          </a:p>
          <a:p>
            <a:pPr marL="0" lvl="0" indent="0" algn="l" rtl="0">
              <a:spcBef>
                <a:spcPts val="0"/>
              </a:spcBef>
              <a:spcAft>
                <a:spcPts val="0"/>
              </a:spcAft>
              <a:buNone/>
            </a:pPr>
            <a:r>
              <a:rPr lang="en"/>
              <a:t>miRNAs canonically operate as such: A precursor miRNA is processed down into it’s mature miRNA, which is then loaded into an Argonaute protein complex. The miRNA then binds to a target RNA, taking its protein complex with it. Once bound, the complex either recruits cellular machinery to either degrade the RNA or blocks the translation of that RNA into protein.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8963246d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8963246d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Knockdown of the miR-8 miRNA family renders zebrafish embryos unable to respond to osmotic stress (Flynt et al., 2009) </a:t>
            </a:r>
            <a:endParaRPr/>
          </a:p>
          <a:p>
            <a:pPr marL="0" lvl="0" indent="0" algn="l" rtl="0">
              <a:spcBef>
                <a:spcPts val="0"/>
              </a:spcBef>
              <a:spcAft>
                <a:spcPts val="0"/>
              </a:spcAft>
              <a:buClr>
                <a:schemeClr val="dk1"/>
              </a:buClr>
              <a:buSzPts val="1100"/>
              <a:buFont typeface="Arial"/>
              <a:buNone/>
            </a:pPr>
            <a:r>
              <a:rPr lang="en"/>
              <a:t>In Arabidopsis, miR394a overexpressing plants exhibited more tolerance to cold stress (Song et al. 2016)</a:t>
            </a:r>
            <a:endParaRPr/>
          </a:p>
          <a:p>
            <a:pPr marL="0" lvl="0" indent="0" algn="l" rtl="0">
              <a:spcBef>
                <a:spcPts val="0"/>
              </a:spcBef>
              <a:spcAft>
                <a:spcPts val="0"/>
              </a:spcAft>
              <a:buClr>
                <a:schemeClr val="dk1"/>
              </a:buClr>
              <a:buSzPts val="1100"/>
              <a:buFont typeface="Arial"/>
              <a:buNone/>
            </a:pPr>
            <a:r>
              <a:rPr lang="en"/>
              <a:t>Look for environmentally responsive miRNAs in corals!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22f3c5ebd4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22f3c5ebd4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miRNAs are a class of non-coding RNAs, which are not translated into protein but still influence gene expression. </a:t>
            </a:r>
            <a:endParaRPr/>
          </a:p>
          <a:p>
            <a:pPr marL="0" lvl="0" indent="0" algn="l" rtl="0">
              <a:spcBef>
                <a:spcPts val="0"/>
              </a:spcBef>
              <a:spcAft>
                <a:spcPts val="0"/>
              </a:spcAft>
              <a:buNone/>
            </a:pPr>
            <a:r>
              <a:rPr lang="en"/>
              <a:t>miRNAs specifically are characterized by their length (~22n) and characteristic structure.</a:t>
            </a:r>
            <a:endParaRPr/>
          </a:p>
          <a:p>
            <a:pPr marL="0" lvl="0" indent="0" algn="l" rtl="0">
              <a:spcBef>
                <a:spcPts val="0"/>
              </a:spcBef>
              <a:spcAft>
                <a:spcPts val="0"/>
              </a:spcAft>
              <a:buNone/>
            </a:pPr>
            <a:r>
              <a:rPr lang="en"/>
              <a:t>miRNAs canonically operate as such: A precursor miRNA is processed down into it’s mature miRNA, which is then loaded into an Argonaute protein complex. The miRNA then binds to a target RNA, taking its protein complex with it. Once bound, the complex either recruits cellular machinery to either degrade the RNA or blocks the translation of that RNA into protein.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22f3c5ebd4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22f3c5ebd4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22f3c5ebd4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22f3c5ebd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22f3c5ebd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22f3c5ebd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22f3c5ebd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22f3c5ebd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22f3c5ebd4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22f3c5ebd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b38bc165e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b38bc165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44 miRNAs show significant interaction (binding + coexpression) with a total of 1058 mRNA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28963246d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28963246d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22f3c5ebd4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22f3c5ebd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22f3c5ebd4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22f3c5ebd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22df3c54df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22df3c54d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44 miRNAs show significant interaction (binding + coexpression) with a total of 1058 mRNA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2df3c54d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22df3c54d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 1865 interacts with genes that are enriched for immune regulation terms, specifically the interleukin-1 beta (IL-1β), a pro-inflammatory cytokine. This suggests Cluster 1865 may play a role in immune response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22f3c5ebd4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22f3c5ebd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44 miRNAs show significant interaction (binding + coexpression) with a total of 1058 mRNA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2f3c5ebd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22f3c5ebd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 16354 is of particular interest because it's the only miRNA I identified as differentially expressed over time (note, this may change as i learn how to adjust expression methods for the small number of miRNAs). The set of genes that Cluster 16354 interacts with is enriched for one biological process, Growth Regulation. This suggests Cluster 16354 may be involved in regulating growth in response to environmental signals.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22f3c5ebd4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22f3c5ebd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230fffb06f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230fffb06f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230fffb06f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230fffb06f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22f3c5ebd4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22f3c5ebd4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230fffb06f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230fffb06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28963246d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28963246d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28963246d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28963246d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22c4a5bb3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22c4a5bb3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1ac6d21cc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1ac6d21c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1ac9facb2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1ac9facb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1ac9facb2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1ac9facb2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1adad20b0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1adad20b0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242c94907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242c94907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22f3c5ebd4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22f3c5ebd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miRNAs are a class of non-coding RNAs, which are not translated into protein but still influence gene expression. </a:t>
            </a:r>
            <a:endParaRPr/>
          </a:p>
          <a:p>
            <a:pPr marL="0" lvl="0" indent="0" algn="l" rtl="0">
              <a:spcBef>
                <a:spcPts val="0"/>
              </a:spcBef>
              <a:spcAft>
                <a:spcPts val="0"/>
              </a:spcAft>
              <a:buNone/>
            </a:pPr>
            <a:r>
              <a:rPr lang="en"/>
              <a:t>miRNAs specifically are characterized by their length (~22n) and characteristic structure.</a:t>
            </a:r>
            <a:endParaRPr/>
          </a:p>
          <a:p>
            <a:pPr marL="0" lvl="0" indent="0" algn="l" rtl="0">
              <a:spcBef>
                <a:spcPts val="0"/>
              </a:spcBef>
              <a:spcAft>
                <a:spcPts val="0"/>
              </a:spcAft>
              <a:buNone/>
            </a:pPr>
            <a:r>
              <a:rPr lang="en"/>
              <a:t>miRNAs canonically operate as such: A precursor miRNA is processed down into it’s mature miRNA, which is then loaded into an Argonaute protein complex. The miRNA then binds to a target RNA, taking its protein complex with it. Once bound, the complex either recruits cellular machinery to either degrade the RNA or blocks the translation of that RNA into protein.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242c94907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242c94907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22f3c5ebd4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22f3c5ebd4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22f3c5ebd4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22f3c5ebd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1ac9facb2c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1ac9facb2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out that environmental variables are not strictly related to each other over time (i.e. pattern over time of temperature looks very different from pattern of rainfall)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22f3c5ebd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22f3c5ebd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22c4a5bb3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22c4a5bb3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22c4a5bb3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22c4a5bb3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22f3c5ebd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22f3c5eb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22c4a5bb3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22c4a5bb3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22f3c5ebd4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2f3c5ebd4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22f3c5ebd4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22f3c5ebd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22f3c5ebd4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22f3c5ebd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22f3c5ebd4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22f3c5ebd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230fffb06f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230fffb06f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22f3c5ebd4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22f3c5ebd4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22f3c5ebd4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22f3c5ebd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22f3c5ebd4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22f3c5ebd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22f3c5ebd4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22f3c5ebd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Corals are really ipmortant and imperiled by anthropogenic disturbance climate change</a:t>
            </a:r>
            <a:endParaRPr/>
          </a:p>
          <a:p>
            <a:pPr marL="0" lvl="0" indent="0" algn="l" rtl="0">
              <a:spcBef>
                <a:spcPts val="0"/>
              </a:spcBef>
              <a:spcAft>
                <a:spcPts val="0"/>
              </a:spcAft>
              <a:buClr>
                <a:schemeClr val="dk1"/>
              </a:buClr>
              <a:buSzPts val="1100"/>
              <a:buFont typeface="Arial"/>
              <a:buNone/>
            </a:pPr>
            <a:r>
              <a:rPr lang="en"/>
              <a:t>We still don’t know much about the genetic and epigenetic mechanisms that underlie environmental response.</a:t>
            </a:r>
            <a:endParaRPr/>
          </a:p>
          <a:p>
            <a:pPr marL="0" lvl="0" indent="0" algn="l" rtl="0">
              <a:spcBef>
                <a:spcPts val="0"/>
              </a:spcBef>
              <a:spcAft>
                <a:spcPts val="0"/>
              </a:spcAft>
              <a:buClr>
                <a:schemeClr val="dk1"/>
              </a:buClr>
              <a:buSzPts val="1100"/>
              <a:buFont typeface="Arial"/>
              <a:buNone/>
            </a:pPr>
            <a:r>
              <a:rPr lang="en"/>
              <a:t>E5 project working to evaluate mechanisms of environmental response accross many levels. Today I’ll be talking about some components of our molecular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1ac6d21cc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1ac6d21cc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1E29"/>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600">
                <a:solidFill>
                  <a:srgbClr val="FBFBFC"/>
                </a:solidFill>
              </a:rPr>
              <a:t>Exploring functional roles of non-coding RNA in stony corals</a:t>
            </a:r>
            <a:endParaRPr sz="3600" i="1">
              <a:solidFill>
                <a:srgbClr val="FBFBFC"/>
              </a:solidFill>
            </a:endParaRPr>
          </a:p>
        </p:txBody>
      </p:sp>
      <p:sp>
        <p:nvSpPr>
          <p:cNvPr id="55" name="Google Shape;55;p13"/>
          <p:cNvSpPr txBox="1">
            <a:spLocks noGrp="1"/>
          </p:cNvSpPr>
          <p:nvPr>
            <p:ph type="subTitle" idx="1"/>
          </p:nvPr>
        </p:nvSpPr>
        <p:spPr>
          <a:xfrm>
            <a:off x="311700" y="3025425"/>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a:solidFill>
                  <a:srgbClr val="FBFBFC"/>
                </a:solidFill>
              </a:rPr>
              <a:t>Kathleen Durkin, Sam White, Jill Ashey, Javier Rodriguez Casariego, Zach Bengtsson, Ariana Huffmyer,  Danielle Becker, Jose Eirin-Lopez, Hollie Putnam, Steven Roberts</a:t>
            </a:r>
            <a:endParaRPr>
              <a:solidFill>
                <a:srgbClr val="FBFBFC"/>
              </a:solidFill>
            </a:endParaRPr>
          </a:p>
          <a:p>
            <a:pPr marL="0" lvl="0" indent="0" algn="l" rtl="0">
              <a:spcBef>
                <a:spcPts val="0"/>
              </a:spcBef>
              <a:spcAft>
                <a:spcPts val="0"/>
              </a:spcAft>
              <a:buNone/>
            </a:pPr>
            <a:endParaRPr>
              <a:solidFill>
                <a:srgbClr val="FBFBFC"/>
              </a:solidFill>
            </a:endParaRPr>
          </a:p>
        </p:txBody>
      </p:sp>
      <p:cxnSp>
        <p:nvCxnSpPr>
          <p:cNvPr id="56" name="Google Shape;56;p13"/>
          <p:cNvCxnSpPr/>
          <p:nvPr/>
        </p:nvCxnSpPr>
        <p:spPr>
          <a:xfrm rot="10800000">
            <a:off x="2720400" y="2907550"/>
            <a:ext cx="3703200" cy="750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1"/>
        <p:cNvGrpSpPr/>
        <p:nvPr/>
      </p:nvGrpSpPr>
      <p:grpSpPr>
        <a:xfrm>
          <a:off x="0" y="0"/>
          <a:ext cx="0" cy="0"/>
          <a:chOff x="0" y="0"/>
          <a:chExt cx="0" cy="0"/>
        </a:xfrm>
      </p:grpSpPr>
      <p:sp>
        <p:nvSpPr>
          <p:cNvPr id="142" name="Google Shape;142;p22"/>
          <p:cNvSpPr txBox="1"/>
          <p:nvPr/>
        </p:nvSpPr>
        <p:spPr>
          <a:xfrm>
            <a:off x="7653675" y="4848700"/>
            <a:ext cx="1490400" cy="29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rPr>
              <a:t>Vella &amp; Slack, 2005</a:t>
            </a:r>
            <a:endParaRPr sz="1000">
              <a:solidFill>
                <a:schemeClr val="lt1"/>
              </a:solidFill>
            </a:endParaRPr>
          </a:p>
        </p:txBody>
      </p:sp>
      <p:pic>
        <p:nvPicPr>
          <p:cNvPr id="143" name="Google Shape;143;p22"/>
          <p:cNvPicPr preferRelativeResize="0"/>
          <p:nvPr/>
        </p:nvPicPr>
        <p:blipFill>
          <a:blip r:embed="rId3">
            <a:alphaModFix/>
          </a:blip>
          <a:stretch>
            <a:fillRect/>
          </a:stretch>
        </p:blipFill>
        <p:spPr>
          <a:xfrm>
            <a:off x="748138" y="516437"/>
            <a:ext cx="7647724" cy="4110626"/>
          </a:xfrm>
          <a:prstGeom prst="rect">
            <a:avLst/>
          </a:prstGeom>
          <a:noFill/>
          <a:ln>
            <a:noFill/>
          </a:ln>
        </p:spPr>
      </p:pic>
      <p:sp>
        <p:nvSpPr>
          <p:cNvPr id="144" name="Google Shape;144;p22"/>
          <p:cNvSpPr/>
          <p:nvPr/>
        </p:nvSpPr>
        <p:spPr>
          <a:xfrm>
            <a:off x="3628675" y="1814925"/>
            <a:ext cx="1564800" cy="1247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145;p22"/>
          <p:cNvSpPr/>
          <p:nvPr/>
        </p:nvSpPr>
        <p:spPr>
          <a:xfrm>
            <a:off x="750900" y="1628725"/>
            <a:ext cx="7642200" cy="2998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9"/>
        <p:cNvGrpSpPr/>
        <p:nvPr/>
      </p:nvGrpSpPr>
      <p:grpSpPr>
        <a:xfrm>
          <a:off x="0" y="0"/>
          <a:ext cx="0" cy="0"/>
          <a:chOff x="0" y="0"/>
          <a:chExt cx="0" cy="0"/>
        </a:xfrm>
      </p:grpSpPr>
      <p:sp>
        <p:nvSpPr>
          <p:cNvPr id="150" name="Google Shape;150;p23"/>
          <p:cNvSpPr txBox="1"/>
          <p:nvPr/>
        </p:nvSpPr>
        <p:spPr>
          <a:xfrm>
            <a:off x="7653675" y="4848700"/>
            <a:ext cx="1490400" cy="29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rPr>
              <a:t>Vella &amp; Slack, 2005</a:t>
            </a:r>
            <a:endParaRPr sz="1000">
              <a:solidFill>
                <a:schemeClr val="lt1"/>
              </a:solidFill>
            </a:endParaRPr>
          </a:p>
        </p:txBody>
      </p:sp>
      <p:pic>
        <p:nvPicPr>
          <p:cNvPr id="151" name="Google Shape;151;p23"/>
          <p:cNvPicPr preferRelativeResize="0"/>
          <p:nvPr/>
        </p:nvPicPr>
        <p:blipFill>
          <a:blip r:embed="rId3">
            <a:alphaModFix/>
          </a:blip>
          <a:stretch>
            <a:fillRect/>
          </a:stretch>
        </p:blipFill>
        <p:spPr>
          <a:xfrm>
            <a:off x="748138" y="516437"/>
            <a:ext cx="7647724" cy="4110626"/>
          </a:xfrm>
          <a:prstGeom prst="rect">
            <a:avLst/>
          </a:prstGeom>
          <a:noFill/>
          <a:ln>
            <a:noFill/>
          </a:ln>
        </p:spPr>
      </p:pic>
      <p:sp>
        <p:nvSpPr>
          <p:cNvPr id="152" name="Google Shape;152;p23"/>
          <p:cNvSpPr/>
          <p:nvPr/>
        </p:nvSpPr>
        <p:spPr>
          <a:xfrm>
            <a:off x="3628675" y="1814925"/>
            <a:ext cx="1564800" cy="1247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6"/>
        <p:cNvGrpSpPr/>
        <p:nvPr/>
      </p:nvGrpSpPr>
      <p:grpSpPr>
        <a:xfrm>
          <a:off x="0" y="0"/>
          <a:ext cx="0" cy="0"/>
          <a:chOff x="0" y="0"/>
          <a:chExt cx="0" cy="0"/>
        </a:xfrm>
      </p:grpSpPr>
      <p:pic>
        <p:nvPicPr>
          <p:cNvPr id="157" name="Google Shape;157;p24"/>
          <p:cNvPicPr preferRelativeResize="0"/>
          <p:nvPr/>
        </p:nvPicPr>
        <p:blipFill rotWithShape="1">
          <a:blip r:embed="rId3">
            <a:alphaModFix/>
          </a:blip>
          <a:srcRect r="19685"/>
          <a:stretch/>
        </p:blipFill>
        <p:spPr>
          <a:xfrm>
            <a:off x="699350" y="2499400"/>
            <a:ext cx="7745301" cy="1930208"/>
          </a:xfrm>
          <a:prstGeom prst="rect">
            <a:avLst/>
          </a:prstGeom>
          <a:noFill/>
          <a:ln>
            <a:noFill/>
          </a:ln>
        </p:spPr>
      </p:pic>
      <p:pic>
        <p:nvPicPr>
          <p:cNvPr id="158" name="Google Shape;158;p24"/>
          <p:cNvPicPr preferRelativeResize="0"/>
          <p:nvPr/>
        </p:nvPicPr>
        <p:blipFill rotWithShape="1">
          <a:blip r:embed="rId4">
            <a:alphaModFix/>
          </a:blip>
          <a:srcRect r="4021"/>
          <a:stretch/>
        </p:blipFill>
        <p:spPr>
          <a:xfrm>
            <a:off x="699362" y="511399"/>
            <a:ext cx="7745288" cy="1830200"/>
          </a:xfrm>
          <a:prstGeom prst="rect">
            <a:avLst/>
          </a:prstGeom>
          <a:noFill/>
          <a:ln>
            <a:noFill/>
          </a:ln>
        </p:spPr>
      </p:pic>
      <p:sp>
        <p:nvSpPr>
          <p:cNvPr id="159" name="Google Shape;159;p24"/>
          <p:cNvSpPr txBox="1"/>
          <p:nvPr/>
        </p:nvSpPr>
        <p:spPr>
          <a:xfrm>
            <a:off x="8007400" y="2096550"/>
            <a:ext cx="742200" cy="1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2009</a:t>
            </a:r>
            <a:endParaRPr sz="1000">
              <a:solidFill>
                <a:schemeClr val="dk2"/>
              </a:solidFill>
            </a:endParaRPr>
          </a:p>
        </p:txBody>
      </p:sp>
      <p:sp>
        <p:nvSpPr>
          <p:cNvPr id="160" name="Google Shape;160;p24"/>
          <p:cNvSpPr txBox="1"/>
          <p:nvPr/>
        </p:nvSpPr>
        <p:spPr>
          <a:xfrm>
            <a:off x="8007400" y="4201875"/>
            <a:ext cx="834300" cy="2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2016</a:t>
            </a:r>
            <a:endParaRPr sz="10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4"/>
        <p:cNvGrpSpPr/>
        <p:nvPr/>
      </p:nvGrpSpPr>
      <p:grpSpPr>
        <a:xfrm>
          <a:off x="0" y="0"/>
          <a:ext cx="0" cy="0"/>
          <a:chOff x="0" y="0"/>
          <a:chExt cx="0" cy="0"/>
        </a:xfrm>
      </p:grpSpPr>
      <p:sp>
        <p:nvSpPr>
          <p:cNvPr id="165" name="Google Shape;165;p25"/>
          <p:cNvSpPr txBox="1"/>
          <p:nvPr/>
        </p:nvSpPr>
        <p:spPr>
          <a:xfrm>
            <a:off x="7653675" y="4848700"/>
            <a:ext cx="1490400" cy="29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rPr>
              <a:t>Vella &amp; Slack, 2005</a:t>
            </a:r>
            <a:endParaRPr sz="1000">
              <a:solidFill>
                <a:schemeClr val="lt1"/>
              </a:solidFill>
            </a:endParaRPr>
          </a:p>
        </p:txBody>
      </p:sp>
      <p:pic>
        <p:nvPicPr>
          <p:cNvPr id="166" name="Google Shape;166;p25"/>
          <p:cNvPicPr preferRelativeResize="0"/>
          <p:nvPr/>
        </p:nvPicPr>
        <p:blipFill>
          <a:blip r:embed="rId3">
            <a:alphaModFix/>
          </a:blip>
          <a:stretch>
            <a:fillRect/>
          </a:stretch>
        </p:blipFill>
        <p:spPr>
          <a:xfrm>
            <a:off x="678538" y="299800"/>
            <a:ext cx="7786924" cy="4543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0"/>
        <p:cNvGrpSpPr/>
        <p:nvPr/>
      </p:nvGrpSpPr>
      <p:grpSpPr>
        <a:xfrm>
          <a:off x="0" y="0"/>
          <a:ext cx="0" cy="0"/>
          <a:chOff x="0" y="0"/>
          <a:chExt cx="0" cy="0"/>
        </a:xfrm>
      </p:grpSpPr>
      <p:sp>
        <p:nvSpPr>
          <p:cNvPr id="171" name="Google Shape;171;p26"/>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172" name="Google Shape;172;p26"/>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solidFill>
                  <a:schemeClr val="lt1"/>
                </a:solidFill>
              </a:rPr>
              <a:t>Functional roles of non-coding RNAs</a:t>
            </a:r>
            <a:endParaRPr sz="2320">
              <a:solidFill>
                <a:schemeClr val="lt1"/>
              </a:solidFill>
            </a:endParaRPr>
          </a:p>
        </p:txBody>
      </p:sp>
      <p:sp>
        <p:nvSpPr>
          <p:cNvPr id="173" name="Google Shape;173;p26"/>
          <p:cNvSpPr/>
          <p:nvPr/>
        </p:nvSpPr>
        <p:spPr>
          <a:xfrm>
            <a:off x="5147475" y="162900"/>
            <a:ext cx="409800" cy="409800"/>
          </a:xfrm>
          <a:prstGeom prst="rect">
            <a:avLst/>
          </a:prstGeom>
          <a:solidFill>
            <a:srgbClr val="D4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26"/>
          <p:cNvSpPr/>
          <p:nvPr/>
        </p:nvSpPr>
        <p:spPr>
          <a:xfrm>
            <a:off x="5147475" y="0"/>
            <a:ext cx="3996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5" name="Google Shape;175;p26"/>
          <p:cNvSpPr txBox="1">
            <a:spLocks noGrp="1"/>
          </p:cNvSpPr>
          <p:nvPr>
            <p:ph type="title"/>
          </p:nvPr>
        </p:nvSpPr>
        <p:spPr>
          <a:xfrm>
            <a:off x="6124725" y="0"/>
            <a:ext cx="20421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a:t>Talk Outline</a:t>
            </a:r>
            <a:endParaRPr b="1"/>
          </a:p>
        </p:txBody>
      </p:sp>
      <p:sp>
        <p:nvSpPr>
          <p:cNvPr id="176" name="Google Shape;176;p26"/>
          <p:cNvSpPr txBox="1">
            <a:spLocks noGrp="1"/>
          </p:cNvSpPr>
          <p:nvPr>
            <p:ph type="body" idx="1"/>
          </p:nvPr>
        </p:nvSpPr>
        <p:spPr>
          <a:xfrm>
            <a:off x="5147475" y="872850"/>
            <a:ext cx="3996600" cy="42708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solidFill>
                  <a:schemeClr val="dk1"/>
                </a:solidFill>
              </a:rPr>
              <a:t>Characterize the relationship of miRNA and genes in </a:t>
            </a:r>
            <a:r>
              <a:rPr lang="en" sz="2000" b="1" i="1">
                <a:solidFill>
                  <a:schemeClr val="dk1"/>
                </a:solidFill>
              </a:rPr>
              <a:t>A. pulchra.</a:t>
            </a:r>
            <a:endParaRPr sz="2000" b="1"/>
          </a:p>
          <a:p>
            <a:pPr marL="457200" lvl="0" indent="-355600" algn="l" rtl="0">
              <a:spcBef>
                <a:spcPts val="1000"/>
              </a:spcBef>
              <a:spcAft>
                <a:spcPts val="0"/>
              </a:spcAft>
              <a:buSzPts val="2000"/>
              <a:buChar char="●"/>
            </a:pPr>
            <a:r>
              <a:rPr lang="en" sz="2000">
                <a:solidFill>
                  <a:schemeClr val="dk1"/>
                </a:solidFill>
              </a:rPr>
              <a:t>Explore the relationship of of miRNA, genes, and lncRNAs.</a:t>
            </a:r>
            <a:endParaRPr sz="2000"/>
          </a:p>
          <a:p>
            <a:pPr marL="0" lvl="0" indent="0" algn="l" rtl="0">
              <a:spcBef>
                <a:spcPts val="1000"/>
              </a:spcBef>
              <a:spcAft>
                <a:spcPts val="1000"/>
              </a:spcAft>
              <a:buNone/>
            </a:pP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
        <p:cNvGrpSpPr/>
        <p:nvPr/>
      </p:nvGrpSpPr>
      <p:grpSpPr>
        <a:xfrm>
          <a:off x="0" y="0"/>
          <a:ext cx="0" cy="0"/>
          <a:chOff x="0" y="0"/>
          <a:chExt cx="0" cy="0"/>
        </a:xfrm>
      </p:grpSpPr>
      <p:sp>
        <p:nvSpPr>
          <p:cNvPr id="181" name="Google Shape;181;p27"/>
          <p:cNvSpPr/>
          <p:nvPr/>
        </p:nvSpPr>
        <p:spPr>
          <a:xfrm>
            <a:off x="0" y="0"/>
            <a:ext cx="91440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 name="Google Shape;182;p27"/>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Are our miRNAs and genes directly related?</a:t>
            </a:r>
            <a:endParaRPr>
              <a:solidFill>
                <a:schemeClr val="lt1"/>
              </a:solidFill>
            </a:endParaRPr>
          </a:p>
        </p:txBody>
      </p:sp>
      <p:sp>
        <p:nvSpPr>
          <p:cNvPr id="183" name="Google Shape;183;p27"/>
          <p:cNvSpPr/>
          <p:nvPr/>
        </p:nvSpPr>
        <p:spPr>
          <a:xfrm>
            <a:off x="2428875" y="2118625"/>
            <a:ext cx="1075800" cy="683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
        <p:cNvGrpSpPr/>
        <p:nvPr/>
      </p:nvGrpSpPr>
      <p:grpSpPr>
        <a:xfrm>
          <a:off x="0" y="0"/>
          <a:ext cx="0" cy="0"/>
          <a:chOff x="0" y="0"/>
          <a:chExt cx="0" cy="0"/>
        </a:xfrm>
      </p:grpSpPr>
      <p:sp>
        <p:nvSpPr>
          <p:cNvPr id="188" name="Google Shape;188;p28"/>
          <p:cNvSpPr/>
          <p:nvPr/>
        </p:nvSpPr>
        <p:spPr>
          <a:xfrm>
            <a:off x="0" y="0"/>
            <a:ext cx="91440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28"/>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Are our miRNAs and genes directly related?</a:t>
            </a:r>
            <a:endParaRPr>
              <a:solidFill>
                <a:schemeClr val="lt1"/>
              </a:solidFill>
            </a:endParaRPr>
          </a:p>
        </p:txBody>
      </p:sp>
      <p:pic>
        <p:nvPicPr>
          <p:cNvPr id="190" name="Google Shape;190;p28"/>
          <p:cNvPicPr preferRelativeResize="0"/>
          <p:nvPr/>
        </p:nvPicPr>
        <p:blipFill>
          <a:blip r:embed="rId3">
            <a:alphaModFix/>
          </a:blip>
          <a:stretch>
            <a:fillRect/>
          </a:stretch>
        </p:blipFill>
        <p:spPr>
          <a:xfrm>
            <a:off x="311688" y="1152475"/>
            <a:ext cx="5487624" cy="2949600"/>
          </a:xfrm>
          <a:prstGeom prst="rect">
            <a:avLst/>
          </a:prstGeom>
          <a:noFill/>
          <a:ln>
            <a:noFill/>
          </a:ln>
        </p:spPr>
      </p:pic>
      <p:sp>
        <p:nvSpPr>
          <p:cNvPr id="191" name="Google Shape;191;p28"/>
          <p:cNvSpPr/>
          <p:nvPr/>
        </p:nvSpPr>
        <p:spPr>
          <a:xfrm>
            <a:off x="2428875" y="2118625"/>
            <a:ext cx="1075800" cy="683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sp>
        <p:nvSpPr>
          <p:cNvPr id="207" name="Google Shape;207;p30"/>
          <p:cNvSpPr/>
          <p:nvPr/>
        </p:nvSpPr>
        <p:spPr>
          <a:xfrm>
            <a:off x="0" y="-16200"/>
            <a:ext cx="91440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8" name="Google Shape;208;p30"/>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Are our miRNAs and genes directly related?</a:t>
            </a:r>
            <a:endParaRPr>
              <a:solidFill>
                <a:schemeClr val="lt1"/>
              </a:solidFill>
            </a:endParaRPr>
          </a:p>
        </p:txBody>
      </p:sp>
      <p:pic>
        <p:nvPicPr>
          <p:cNvPr id="209" name="Google Shape;209;p30"/>
          <p:cNvPicPr preferRelativeResize="0"/>
          <p:nvPr/>
        </p:nvPicPr>
        <p:blipFill>
          <a:blip r:embed="rId3">
            <a:alphaModFix/>
          </a:blip>
          <a:stretch>
            <a:fillRect/>
          </a:stretch>
        </p:blipFill>
        <p:spPr>
          <a:xfrm>
            <a:off x="311688" y="1152475"/>
            <a:ext cx="5487624" cy="2949600"/>
          </a:xfrm>
          <a:prstGeom prst="rect">
            <a:avLst/>
          </a:prstGeom>
          <a:noFill/>
          <a:ln>
            <a:noFill/>
          </a:ln>
        </p:spPr>
      </p:pic>
      <p:sp>
        <p:nvSpPr>
          <p:cNvPr id="210" name="Google Shape;210;p30"/>
          <p:cNvSpPr/>
          <p:nvPr/>
        </p:nvSpPr>
        <p:spPr>
          <a:xfrm>
            <a:off x="2428875" y="2118625"/>
            <a:ext cx="1075800" cy="683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p30"/>
          <p:cNvSpPr/>
          <p:nvPr/>
        </p:nvSpPr>
        <p:spPr>
          <a:xfrm>
            <a:off x="4389900" y="3225750"/>
            <a:ext cx="874200" cy="493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2" name="Google Shape;212;p30"/>
          <p:cNvSpPr/>
          <p:nvPr/>
        </p:nvSpPr>
        <p:spPr>
          <a:xfrm>
            <a:off x="3437425" y="3827025"/>
            <a:ext cx="2106600" cy="446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3" name="Google Shape;213;p30"/>
          <p:cNvSpPr txBox="1">
            <a:spLocks noGrp="1"/>
          </p:cNvSpPr>
          <p:nvPr>
            <p:ph type="body" idx="1"/>
          </p:nvPr>
        </p:nvSpPr>
        <p:spPr>
          <a:xfrm>
            <a:off x="6222950" y="2571750"/>
            <a:ext cx="272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miRNA-3’UTR binding</a:t>
            </a:r>
            <a:endParaRPr/>
          </a:p>
        </p:txBody>
      </p:sp>
      <p:sp>
        <p:nvSpPr>
          <p:cNvPr id="214" name="Google Shape;214;p30"/>
          <p:cNvSpPr txBox="1"/>
          <p:nvPr/>
        </p:nvSpPr>
        <p:spPr>
          <a:xfrm>
            <a:off x="6171650" y="3725025"/>
            <a:ext cx="2779200" cy="6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change in expression</a:t>
            </a:r>
            <a:endParaRPr sz="1800">
              <a:solidFill>
                <a:schemeClr val="dk2"/>
              </a:solidFill>
            </a:endParaRPr>
          </a:p>
        </p:txBody>
      </p:sp>
      <p:cxnSp>
        <p:nvCxnSpPr>
          <p:cNvPr id="215" name="Google Shape;215;p30"/>
          <p:cNvCxnSpPr>
            <a:stCxn id="211" idx="7"/>
            <a:endCxn id="213" idx="1"/>
          </p:cNvCxnSpPr>
          <p:nvPr/>
        </p:nvCxnSpPr>
        <p:spPr>
          <a:xfrm rot="10800000" flipH="1">
            <a:off x="5136076" y="2858177"/>
            <a:ext cx="1086900" cy="4398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30"/>
          <p:cNvCxnSpPr>
            <a:stCxn id="212" idx="6"/>
            <a:endCxn id="214" idx="1"/>
          </p:cNvCxnSpPr>
          <p:nvPr/>
        </p:nvCxnSpPr>
        <p:spPr>
          <a:xfrm rot="10800000" flipH="1">
            <a:off x="5544025" y="4044375"/>
            <a:ext cx="627600" cy="6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
        <p:cNvGrpSpPr/>
        <p:nvPr/>
      </p:nvGrpSpPr>
      <p:grpSpPr>
        <a:xfrm>
          <a:off x="0" y="0"/>
          <a:ext cx="0" cy="0"/>
          <a:chOff x="0" y="0"/>
          <a:chExt cx="0" cy="0"/>
        </a:xfrm>
      </p:grpSpPr>
      <p:sp>
        <p:nvSpPr>
          <p:cNvPr id="221" name="Google Shape;221;p31"/>
          <p:cNvSpPr/>
          <p:nvPr/>
        </p:nvSpPr>
        <p:spPr>
          <a:xfrm>
            <a:off x="0" y="-16200"/>
            <a:ext cx="91440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2" name="Google Shape;222;p31"/>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Are our miRNAs and genes directly related?</a:t>
            </a:r>
            <a:endParaRPr>
              <a:solidFill>
                <a:schemeClr val="lt1"/>
              </a:solidFill>
            </a:endParaRPr>
          </a:p>
        </p:txBody>
      </p:sp>
      <p:pic>
        <p:nvPicPr>
          <p:cNvPr id="223" name="Google Shape;223;p31"/>
          <p:cNvPicPr preferRelativeResize="0"/>
          <p:nvPr/>
        </p:nvPicPr>
        <p:blipFill>
          <a:blip r:embed="rId3">
            <a:alphaModFix/>
          </a:blip>
          <a:stretch>
            <a:fillRect/>
          </a:stretch>
        </p:blipFill>
        <p:spPr>
          <a:xfrm>
            <a:off x="311688" y="1152475"/>
            <a:ext cx="5487624" cy="2949600"/>
          </a:xfrm>
          <a:prstGeom prst="rect">
            <a:avLst/>
          </a:prstGeom>
          <a:noFill/>
          <a:ln>
            <a:noFill/>
          </a:ln>
        </p:spPr>
      </p:pic>
      <p:sp>
        <p:nvSpPr>
          <p:cNvPr id="224" name="Google Shape;224;p31"/>
          <p:cNvSpPr/>
          <p:nvPr/>
        </p:nvSpPr>
        <p:spPr>
          <a:xfrm>
            <a:off x="2428875" y="2118625"/>
            <a:ext cx="1075800" cy="683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5" name="Google Shape;225;p31"/>
          <p:cNvSpPr/>
          <p:nvPr/>
        </p:nvSpPr>
        <p:spPr>
          <a:xfrm>
            <a:off x="4389900" y="3225750"/>
            <a:ext cx="874200" cy="493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6" name="Google Shape;226;p31"/>
          <p:cNvSpPr/>
          <p:nvPr/>
        </p:nvSpPr>
        <p:spPr>
          <a:xfrm>
            <a:off x="3437425" y="3827025"/>
            <a:ext cx="2106600" cy="446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31"/>
          <p:cNvSpPr txBox="1">
            <a:spLocks noGrp="1"/>
          </p:cNvSpPr>
          <p:nvPr>
            <p:ph type="body" idx="1"/>
          </p:nvPr>
        </p:nvSpPr>
        <p:spPr>
          <a:xfrm>
            <a:off x="6222950" y="2571750"/>
            <a:ext cx="272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miRNA-3’UTR binding</a:t>
            </a:r>
            <a:br>
              <a:rPr lang="en"/>
            </a:br>
            <a:r>
              <a:rPr lang="en" b="1"/>
              <a:t>miRanda</a:t>
            </a:r>
            <a:endParaRPr b="1"/>
          </a:p>
        </p:txBody>
      </p:sp>
      <p:sp>
        <p:nvSpPr>
          <p:cNvPr id="228" name="Google Shape;228;p31"/>
          <p:cNvSpPr txBox="1"/>
          <p:nvPr/>
        </p:nvSpPr>
        <p:spPr>
          <a:xfrm>
            <a:off x="6171650" y="3725025"/>
            <a:ext cx="2779200" cy="6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change in expression</a:t>
            </a:r>
            <a:br>
              <a:rPr lang="en" sz="1800">
                <a:solidFill>
                  <a:schemeClr val="dk2"/>
                </a:solidFill>
              </a:rPr>
            </a:br>
            <a:r>
              <a:rPr lang="en" sz="1800" b="1">
                <a:solidFill>
                  <a:schemeClr val="dk2"/>
                </a:solidFill>
              </a:rPr>
              <a:t>Pearson’s correlation</a:t>
            </a:r>
            <a:endParaRPr sz="1800" b="1">
              <a:solidFill>
                <a:schemeClr val="dk2"/>
              </a:solidFill>
            </a:endParaRPr>
          </a:p>
        </p:txBody>
      </p:sp>
      <p:cxnSp>
        <p:nvCxnSpPr>
          <p:cNvPr id="229" name="Google Shape;229;p31"/>
          <p:cNvCxnSpPr>
            <a:stCxn id="225" idx="7"/>
            <a:endCxn id="227" idx="1"/>
          </p:cNvCxnSpPr>
          <p:nvPr/>
        </p:nvCxnSpPr>
        <p:spPr>
          <a:xfrm rot="10800000" flipH="1">
            <a:off x="5136076" y="2858177"/>
            <a:ext cx="1086900" cy="439800"/>
          </a:xfrm>
          <a:prstGeom prst="straightConnector1">
            <a:avLst/>
          </a:prstGeom>
          <a:noFill/>
          <a:ln w="9525" cap="flat" cmpd="sng">
            <a:solidFill>
              <a:schemeClr val="dk2"/>
            </a:solidFill>
            <a:prstDash val="solid"/>
            <a:round/>
            <a:headEnd type="none" w="med" len="med"/>
            <a:tailEnd type="none" w="med" len="med"/>
          </a:ln>
        </p:spPr>
      </p:cxnSp>
      <p:cxnSp>
        <p:nvCxnSpPr>
          <p:cNvPr id="230" name="Google Shape;230;p31"/>
          <p:cNvCxnSpPr>
            <a:stCxn id="226" idx="6"/>
            <a:endCxn id="228" idx="1"/>
          </p:cNvCxnSpPr>
          <p:nvPr/>
        </p:nvCxnSpPr>
        <p:spPr>
          <a:xfrm rot="10800000" flipH="1">
            <a:off x="5544025" y="4044375"/>
            <a:ext cx="627600" cy="6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p:nvPr/>
        </p:nvSpPr>
        <p:spPr>
          <a:xfrm>
            <a:off x="7164250" y="-29975"/>
            <a:ext cx="1979700" cy="5173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 name="Google Shape;23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700">
              <a:solidFill>
                <a:schemeClr val="dk1"/>
              </a:solidFill>
            </a:endParaRPr>
          </a:p>
          <a:p>
            <a:pPr marL="0" lvl="0" indent="0" algn="l" rtl="0">
              <a:spcBef>
                <a:spcPts val="1200"/>
              </a:spcBef>
              <a:spcAft>
                <a:spcPts val="0"/>
              </a:spcAft>
              <a:buNone/>
            </a:pPr>
            <a:endParaRPr sz="1700">
              <a:solidFill>
                <a:schemeClr val="dk1"/>
              </a:solidFill>
            </a:endParaRPr>
          </a:p>
          <a:p>
            <a:pPr marL="0" lvl="0" indent="0" algn="l" rtl="0">
              <a:spcBef>
                <a:spcPts val="1200"/>
              </a:spcBef>
              <a:spcAft>
                <a:spcPts val="1200"/>
              </a:spcAft>
              <a:buNone/>
            </a:pPr>
            <a:endParaRPr sz="1700">
              <a:solidFill>
                <a:schemeClr val="dk1"/>
              </a:solidFill>
            </a:endParaRPr>
          </a:p>
        </p:txBody>
      </p:sp>
      <p:sp>
        <p:nvSpPr>
          <p:cNvPr id="237" name="Google Shape;237;p32"/>
          <p:cNvSpPr txBox="1"/>
          <p:nvPr/>
        </p:nvSpPr>
        <p:spPr>
          <a:xfrm>
            <a:off x="7164250" y="29950"/>
            <a:ext cx="19797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a:solidFill>
                  <a:schemeClr val="lt1"/>
                </a:solidFill>
              </a:rPr>
              <a:t>miRanda target prediction</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Pearson’s correlation (p &lt; 0.001; |cor| &gt; 0.5)</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r>
              <a:rPr lang="en" b="1">
                <a:solidFill>
                  <a:schemeClr val="lt1"/>
                </a:solidFill>
              </a:rPr>
              <a:t>44 miRNAs</a:t>
            </a:r>
            <a:endParaRPr b="1">
              <a:solidFill>
                <a:schemeClr val="lt1"/>
              </a:solidFill>
            </a:endParaRPr>
          </a:p>
          <a:p>
            <a:pPr marL="0" lvl="0" indent="0" algn="l" rtl="0">
              <a:lnSpc>
                <a:spcPct val="115000"/>
              </a:lnSpc>
              <a:spcBef>
                <a:spcPts val="0"/>
              </a:spcBef>
              <a:spcAft>
                <a:spcPts val="0"/>
              </a:spcAft>
              <a:buNone/>
            </a:pPr>
            <a:r>
              <a:rPr lang="en" b="1">
                <a:solidFill>
                  <a:schemeClr val="lt1"/>
                </a:solidFill>
              </a:rPr>
              <a:t>1058 genes</a:t>
            </a:r>
            <a:endParaRPr b="1">
              <a:solidFill>
                <a:schemeClr val="lt1"/>
              </a:solidFill>
            </a:endParaRPr>
          </a:p>
          <a:p>
            <a:pPr marL="45720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a:p>
            <a:pPr marL="457200" lvl="0" indent="0" algn="l" rtl="0">
              <a:spcBef>
                <a:spcPts val="0"/>
              </a:spcBef>
              <a:spcAft>
                <a:spcPts val="0"/>
              </a:spcAft>
              <a:buNone/>
            </a:pPr>
            <a:endParaRPr>
              <a:solidFill>
                <a:schemeClr val="dk2"/>
              </a:solidFill>
            </a:endParaRPr>
          </a:p>
        </p:txBody>
      </p:sp>
      <p:pic>
        <p:nvPicPr>
          <p:cNvPr id="238" name="Google Shape;238;p32"/>
          <p:cNvPicPr preferRelativeResize="0"/>
          <p:nvPr/>
        </p:nvPicPr>
        <p:blipFill rotWithShape="1">
          <a:blip r:embed="rId3">
            <a:alphaModFix/>
          </a:blip>
          <a:srcRect l="21597" r="21936"/>
          <a:stretch/>
        </p:blipFill>
        <p:spPr>
          <a:xfrm>
            <a:off x="0" y="0"/>
            <a:ext cx="7164251" cy="5143500"/>
          </a:xfrm>
          <a:prstGeom prst="rect">
            <a:avLst/>
          </a:prstGeom>
          <a:noFill/>
          <a:ln>
            <a:noFill/>
          </a:ln>
        </p:spPr>
      </p:pic>
      <p:grpSp>
        <p:nvGrpSpPr>
          <p:cNvPr id="239" name="Google Shape;239;p32"/>
          <p:cNvGrpSpPr/>
          <p:nvPr/>
        </p:nvGrpSpPr>
        <p:grpSpPr>
          <a:xfrm>
            <a:off x="5802341" y="3324000"/>
            <a:ext cx="1000309" cy="529675"/>
            <a:chOff x="5972091" y="3568750"/>
            <a:chExt cx="1000309" cy="529675"/>
          </a:xfrm>
        </p:grpSpPr>
        <p:pic>
          <p:nvPicPr>
            <p:cNvPr id="240" name="Google Shape;240;p32"/>
            <p:cNvPicPr preferRelativeResize="0"/>
            <p:nvPr/>
          </p:nvPicPr>
          <p:blipFill rotWithShape="1">
            <a:blip r:embed="rId4">
              <a:alphaModFix/>
            </a:blip>
            <a:srcRect l="23620" t="86118" r="67653" b="2341"/>
            <a:stretch/>
          </p:blipFill>
          <p:spPr>
            <a:xfrm rot="10800000">
              <a:off x="5972091" y="3568750"/>
              <a:ext cx="287459" cy="529675"/>
            </a:xfrm>
            <a:prstGeom prst="rect">
              <a:avLst/>
            </a:prstGeom>
            <a:noFill/>
            <a:ln>
              <a:noFill/>
            </a:ln>
          </p:spPr>
        </p:pic>
        <p:sp>
          <p:nvSpPr>
            <p:cNvPr id="241" name="Google Shape;241;p32"/>
            <p:cNvSpPr txBox="1"/>
            <p:nvPr/>
          </p:nvSpPr>
          <p:spPr>
            <a:xfrm>
              <a:off x="6208300" y="3623825"/>
              <a:ext cx="764100" cy="1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miRNA</a:t>
              </a:r>
              <a:endParaRPr sz="1200" b="1">
                <a:solidFill>
                  <a:schemeClr val="dk2"/>
                </a:solidFill>
              </a:endParaRPr>
            </a:p>
          </p:txBody>
        </p:sp>
        <p:sp>
          <p:nvSpPr>
            <p:cNvPr id="242" name="Google Shape;242;p32"/>
            <p:cNvSpPr txBox="1"/>
            <p:nvPr/>
          </p:nvSpPr>
          <p:spPr>
            <a:xfrm>
              <a:off x="6208300" y="3894325"/>
              <a:ext cx="721500" cy="1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gene</a:t>
              </a:r>
              <a:endParaRPr sz="1200" b="1">
                <a:solidFill>
                  <a:schemeClr val="dk2"/>
                </a:solidFill>
              </a:endParaRPr>
            </a:p>
          </p:txBody>
        </p:sp>
      </p:grpSp>
      <p:grpSp>
        <p:nvGrpSpPr>
          <p:cNvPr id="243" name="Google Shape;243;p32"/>
          <p:cNvGrpSpPr/>
          <p:nvPr/>
        </p:nvGrpSpPr>
        <p:grpSpPr>
          <a:xfrm>
            <a:off x="5752575" y="4074425"/>
            <a:ext cx="1369200" cy="805799"/>
            <a:chOff x="5904975" y="4074425"/>
            <a:chExt cx="1369200" cy="805799"/>
          </a:xfrm>
        </p:grpSpPr>
        <p:grpSp>
          <p:nvGrpSpPr>
            <p:cNvPr id="244" name="Google Shape;244;p32"/>
            <p:cNvGrpSpPr/>
            <p:nvPr/>
          </p:nvGrpSpPr>
          <p:grpSpPr>
            <a:xfrm>
              <a:off x="5954750" y="4286675"/>
              <a:ext cx="814550" cy="593549"/>
              <a:chOff x="5954750" y="4286675"/>
              <a:chExt cx="814550" cy="593549"/>
            </a:xfrm>
          </p:grpSpPr>
          <p:pic>
            <p:nvPicPr>
              <p:cNvPr id="245" name="Google Shape;245;p32"/>
              <p:cNvPicPr preferRelativeResize="0"/>
              <p:nvPr/>
            </p:nvPicPr>
            <p:blipFill rotWithShape="1">
              <a:blip r:embed="rId4">
                <a:alphaModFix/>
              </a:blip>
              <a:srcRect l="23289" t="45385" r="67984" b="43075"/>
              <a:stretch/>
            </p:blipFill>
            <p:spPr>
              <a:xfrm rot="10800000">
                <a:off x="5954750" y="4286675"/>
                <a:ext cx="322149" cy="593549"/>
              </a:xfrm>
              <a:prstGeom prst="rect">
                <a:avLst/>
              </a:prstGeom>
              <a:noFill/>
              <a:ln>
                <a:noFill/>
              </a:ln>
            </p:spPr>
          </p:pic>
          <p:sp>
            <p:nvSpPr>
              <p:cNvPr id="246" name="Google Shape;246;p32"/>
              <p:cNvSpPr txBox="1"/>
              <p:nvPr/>
            </p:nvSpPr>
            <p:spPr>
              <a:xfrm>
                <a:off x="6208300" y="4321775"/>
                <a:ext cx="561000" cy="20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a:t>
                </a:r>
                <a:endParaRPr sz="1200" b="1">
                  <a:solidFill>
                    <a:schemeClr val="dk2"/>
                  </a:solidFill>
                </a:endParaRPr>
              </a:p>
            </p:txBody>
          </p:sp>
          <p:sp>
            <p:nvSpPr>
              <p:cNvPr id="247" name="Google Shape;247;p32"/>
              <p:cNvSpPr txBox="1"/>
              <p:nvPr/>
            </p:nvSpPr>
            <p:spPr>
              <a:xfrm>
                <a:off x="6208300" y="4632525"/>
                <a:ext cx="336000" cy="20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a:t>
                </a:r>
                <a:endParaRPr sz="1200" b="1">
                  <a:solidFill>
                    <a:schemeClr val="dk2"/>
                  </a:solidFill>
                </a:endParaRPr>
              </a:p>
            </p:txBody>
          </p:sp>
        </p:grpSp>
        <p:sp>
          <p:nvSpPr>
            <p:cNvPr id="248" name="Google Shape;248;p32"/>
            <p:cNvSpPr txBox="1"/>
            <p:nvPr/>
          </p:nvSpPr>
          <p:spPr>
            <a:xfrm>
              <a:off x="5904975" y="4074425"/>
              <a:ext cx="1369200" cy="2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correlation sign</a:t>
              </a:r>
              <a:endParaRPr sz="1200" b="1">
                <a:solidFill>
                  <a:schemeClr val="dk2"/>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l="727" r="97891"/>
          <a:stretch/>
        </p:blipFill>
        <p:spPr>
          <a:xfrm>
            <a:off x="25" y="0"/>
            <a:ext cx="9144000" cy="5143499"/>
          </a:xfrm>
          <a:prstGeom prst="rect">
            <a:avLst/>
          </a:prstGeom>
          <a:noFill/>
          <a:ln>
            <a:noFill/>
          </a:ln>
        </p:spPr>
      </p:pic>
      <p:pic>
        <p:nvPicPr>
          <p:cNvPr id="62" name="Google Shape;62;p14"/>
          <p:cNvPicPr preferRelativeResize="0"/>
          <p:nvPr/>
        </p:nvPicPr>
        <p:blipFill rotWithShape="1">
          <a:blip r:embed="rId3">
            <a:alphaModFix/>
          </a:blip>
          <a:srcRect l="928" r="1377"/>
          <a:stretch/>
        </p:blipFill>
        <p:spPr>
          <a:xfrm>
            <a:off x="974213" y="0"/>
            <a:ext cx="7195626" cy="5143499"/>
          </a:xfrm>
          <a:prstGeom prst="rect">
            <a:avLst/>
          </a:prstGeom>
          <a:noFill/>
          <a:ln>
            <a:noFill/>
          </a:ln>
        </p:spPr>
      </p:pic>
      <p:sp>
        <p:nvSpPr>
          <p:cNvPr id="63" name="Google Shape;63;p14"/>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2"/>
        <p:cNvGrpSpPr/>
        <p:nvPr/>
      </p:nvGrpSpPr>
      <p:grpSpPr>
        <a:xfrm>
          <a:off x="0" y="0"/>
          <a:ext cx="0" cy="0"/>
          <a:chOff x="0" y="0"/>
          <a:chExt cx="0" cy="0"/>
        </a:xfrm>
      </p:grpSpPr>
      <p:sp>
        <p:nvSpPr>
          <p:cNvPr id="253" name="Google Shape;253;p33"/>
          <p:cNvSpPr/>
          <p:nvPr/>
        </p:nvSpPr>
        <p:spPr>
          <a:xfrm flipH="1">
            <a:off x="0" y="0"/>
            <a:ext cx="91440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254;p33"/>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miRNAs interact with variable numbers of genes</a:t>
            </a:r>
            <a:endParaRPr>
              <a:solidFill>
                <a:schemeClr val="lt1"/>
              </a:solidFill>
            </a:endParaRPr>
          </a:p>
        </p:txBody>
      </p:sp>
      <p:pic>
        <p:nvPicPr>
          <p:cNvPr id="255" name="Google Shape;255;p33"/>
          <p:cNvPicPr preferRelativeResize="0"/>
          <p:nvPr/>
        </p:nvPicPr>
        <p:blipFill>
          <a:blip r:embed="rId3">
            <a:alphaModFix/>
          </a:blip>
          <a:stretch>
            <a:fillRect/>
          </a:stretch>
        </p:blipFill>
        <p:spPr>
          <a:xfrm>
            <a:off x="915325" y="696550"/>
            <a:ext cx="7313350" cy="451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
        <p:cNvGrpSpPr/>
        <p:nvPr/>
      </p:nvGrpSpPr>
      <p:grpSpPr>
        <a:xfrm>
          <a:off x="0" y="0"/>
          <a:ext cx="0" cy="0"/>
          <a:chOff x="0" y="0"/>
          <a:chExt cx="0" cy="0"/>
        </a:xfrm>
      </p:grpSpPr>
      <p:sp>
        <p:nvSpPr>
          <p:cNvPr id="260" name="Google Shape;260;p34"/>
          <p:cNvSpPr/>
          <p:nvPr/>
        </p:nvSpPr>
        <p:spPr>
          <a:xfrm>
            <a:off x="30550" y="-10475"/>
            <a:ext cx="91440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1" name="Google Shape;261;p34"/>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Most genes interact with a single miRNA</a:t>
            </a:r>
            <a:endParaRPr>
              <a:solidFill>
                <a:schemeClr val="lt1"/>
              </a:solidFill>
            </a:endParaRPr>
          </a:p>
        </p:txBody>
      </p:sp>
      <p:pic>
        <p:nvPicPr>
          <p:cNvPr id="262" name="Google Shape;262;p34"/>
          <p:cNvPicPr preferRelativeResize="0"/>
          <p:nvPr/>
        </p:nvPicPr>
        <p:blipFill>
          <a:blip r:embed="rId3">
            <a:alphaModFix/>
          </a:blip>
          <a:stretch>
            <a:fillRect/>
          </a:stretch>
        </p:blipFill>
        <p:spPr>
          <a:xfrm>
            <a:off x="956938" y="643775"/>
            <a:ext cx="7291224" cy="4499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p:nvPr/>
        </p:nvSpPr>
        <p:spPr>
          <a:xfrm>
            <a:off x="7229675" y="-29975"/>
            <a:ext cx="1914300" cy="5173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68" name="Google Shape;268;p35"/>
          <p:cNvPicPr preferRelativeResize="0"/>
          <p:nvPr/>
        </p:nvPicPr>
        <p:blipFill rotWithShape="1">
          <a:blip r:embed="rId3">
            <a:alphaModFix/>
          </a:blip>
          <a:srcRect l="21601" r="21418"/>
          <a:stretch/>
        </p:blipFill>
        <p:spPr>
          <a:xfrm>
            <a:off x="0" y="0"/>
            <a:ext cx="7229674" cy="5143500"/>
          </a:xfrm>
          <a:prstGeom prst="rect">
            <a:avLst/>
          </a:prstGeom>
          <a:noFill/>
          <a:ln>
            <a:noFill/>
          </a:ln>
        </p:spPr>
      </p:pic>
      <p:grpSp>
        <p:nvGrpSpPr>
          <p:cNvPr id="269" name="Google Shape;269;p35"/>
          <p:cNvGrpSpPr/>
          <p:nvPr/>
        </p:nvGrpSpPr>
        <p:grpSpPr>
          <a:xfrm>
            <a:off x="5954741" y="3324000"/>
            <a:ext cx="1000309" cy="529675"/>
            <a:chOff x="5972091" y="3568750"/>
            <a:chExt cx="1000309" cy="529675"/>
          </a:xfrm>
        </p:grpSpPr>
        <p:pic>
          <p:nvPicPr>
            <p:cNvPr id="270" name="Google Shape;270;p35"/>
            <p:cNvPicPr preferRelativeResize="0"/>
            <p:nvPr/>
          </p:nvPicPr>
          <p:blipFill rotWithShape="1">
            <a:blip r:embed="rId4">
              <a:alphaModFix/>
            </a:blip>
            <a:srcRect l="23620" t="86118" r="67653" b="2341"/>
            <a:stretch/>
          </p:blipFill>
          <p:spPr>
            <a:xfrm rot="10800000">
              <a:off x="5972091" y="3568750"/>
              <a:ext cx="287459" cy="529675"/>
            </a:xfrm>
            <a:prstGeom prst="rect">
              <a:avLst/>
            </a:prstGeom>
            <a:noFill/>
            <a:ln>
              <a:noFill/>
            </a:ln>
          </p:spPr>
        </p:pic>
        <p:sp>
          <p:nvSpPr>
            <p:cNvPr id="271" name="Google Shape;271;p35"/>
            <p:cNvSpPr txBox="1"/>
            <p:nvPr/>
          </p:nvSpPr>
          <p:spPr>
            <a:xfrm>
              <a:off x="6208300" y="3623825"/>
              <a:ext cx="764100" cy="1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miRNA</a:t>
              </a:r>
              <a:endParaRPr sz="1200" b="1">
                <a:solidFill>
                  <a:schemeClr val="dk2"/>
                </a:solidFill>
              </a:endParaRPr>
            </a:p>
          </p:txBody>
        </p:sp>
        <p:sp>
          <p:nvSpPr>
            <p:cNvPr id="272" name="Google Shape;272;p35"/>
            <p:cNvSpPr txBox="1"/>
            <p:nvPr/>
          </p:nvSpPr>
          <p:spPr>
            <a:xfrm>
              <a:off x="6208300" y="3894325"/>
              <a:ext cx="721500" cy="1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gene</a:t>
              </a:r>
              <a:endParaRPr sz="1200" b="1">
                <a:solidFill>
                  <a:schemeClr val="dk2"/>
                </a:solidFill>
              </a:endParaRPr>
            </a:p>
          </p:txBody>
        </p:sp>
      </p:grpSp>
      <p:grpSp>
        <p:nvGrpSpPr>
          <p:cNvPr id="273" name="Google Shape;273;p35"/>
          <p:cNvGrpSpPr/>
          <p:nvPr/>
        </p:nvGrpSpPr>
        <p:grpSpPr>
          <a:xfrm>
            <a:off x="5904975" y="4074425"/>
            <a:ext cx="1369200" cy="805799"/>
            <a:chOff x="5904975" y="4074425"/>
            <a:chExt cx="1369200" cy="805799"/>
          </a:xfrm>
        </p:grpSpPr>
        <p:grpSp>
          <p:nvGrpSpPr>
            <p:cNvPr id="274" name="Google Shape;274;p35"/>
            <p:cNvGrpSpPr/>
            <p:nvPr/>
          </p:nvGrpSpPr>
          <p:grpSpPr>
            <a:xfrm>
              <a:off x="5954750" y="4286675"/>
              <a:ext cx="814550" cy="593549"/>
              <a:chOff x="5954750" y="4286675"/>
              <a:chExt cx="814550" cy="593549"/>
            </a:xfrm>
          </p:grpSpPr>
          <p:pic>
            <p:nvPicPr>
              <p:cNvPr id="275" name="Google Shape;275;p35"/>
              <p:cNvPicPr preferRelativeResize="0"/>
              <p:nvPr/>
            </p:nvPicPr>
            <p:blipFill rotWithShape="1">
              <a:blip r:embed="rId4">
                <a:alphaModFix/>
              </a:blip>
              <a:srcRect l="23289" t="45385" r="67984" b="43075"/>
              <a:stretch/>
            </p:blipFill>
            <p:spPr>
              <a:xfrm rot="10800000">
                <a:off x="5954750" y="4286675"/>
                <a:ext cx="322149" cy="593549"/>
              </a:xfrm>
              <a:prstGeom prst="rect">
                <a:avLst/>
              </a:prstGeom>
              <a:noFill/>
              <a:ln>
                <a:noFill/>
              </a:ln>
            </p:spPr>
          </p:pic>
          <p:sp>
            <p:nvSpPr>
              <p:cNvPr id="276" name="Google Shape;276;p35"/>
              <p:cNvSpPr txBox="1"/>
              <p:nvPr/>
            </p:nvSpPr>
            <p:spPr>
              <a:xfrm>
                <a:off x="6208300" y="4321775"/>
                <a:ext cx="561000" cy="20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a:t>
                </a:r>
                <a:endParaRPr sz="1200" b="1">
                  <a:solidFill>
                    <a:schemeClr val="dk2"/>
                  </a:solidFill>
                </a:endParaRPr>
              </a:p>
            </p:txBody>
          </p:sp>
          <p:sp>
            <p:nvSpPr>
              <p:cNvPr id="277" name="Google Shape;277;p35"/>
              <p:cNvSpPr txBox="1"/>
              <p:nvPr/>
            </p:nvSpPr>
            <p:spPr>
              <a:xfrm>
                <a:off x="6208300" y="4632525"/>
                <a:ext cx="336000" cy="20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a:t>
                </a:r>
                <a:endParaRPr sz="1200" b="1">
                  <a:solidFill>
                    <a:schemeClr val="dk2"/>
                  </a:solidFill>
                </a:endParaRPr>
              </a:p>
            </p:txBody>
          </p:sp>
        </p:grpSp>
        <p:sp>
          <p:nvSpPr>
            <p:cNvPr id="278" name="Google Shape;278;p35"/>
            <p:cNvSpPr txBox="1"/>
            <p:nvPr/>
          </p:nvSpPr>
          <p:spPr>
            <a:xfrm>
              <a:off x="5904975" y="4074425"/>
              <a:ext cx="1369200" cy="2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correlation sign</a:t>
              </a:r>
              <a:endParaRPr sz="1200" b="1">
                <a:solidFill>
                  <a:schemeClr val="dk2"/>
                </a:solidFill>
              </a:endParaRPr>
            </a:p>
          </p:txBody>
        </p:sp>
      </p:grpSp>
      <p:sp>
        <p:nvSpPr>
          <p:cNvPr id="279" name="Google Shape;279;p35"/>
          <p:cNvSpPr/>
          <p:nvPr/>
        </p:nvSpPr>
        <p:spPr>
          <a:xfrm>
            <a:off x="3128600" y="1642925"/>
            <a:ext cx="1500000" cy="1423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0" name="Google Shape;280;p35"/>
          <p:cNvSpPr txBox="1"/>
          <p:nvPr/>
        </p:nvSpPr>
        <p:spPr>
          <a:xfrm>
            <a:off x="7196975" y="0"/>
            <a:ext cx="19797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a:solidFill>
                  <a:schemeClr val="lt1"/>
                </a:solidFill>
              </a:rPr>
              <a:t>miRanda target prediction</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Pearson’s correlation (p &lt; 0.001; |cor| &gt; 0.5)</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r>
              <a:rPr lang="en" b="1">
                <a:solidFill>
                  <a:schemeClr val="lt1"/>
                </a:solidFill>
              </a:rPr>
              <a:t>44 miRNAs</a:t>
            </a:r>
            <a:endParaRPr b="1">
              <a:solidFill>
                <a:schemeClr val="lt1"/>
              </a:solidFill>
            </a:endParaRPr>
          </a:p>
          <a:p>
            <a:pPr marL="0" lvl="0" indent="0" algn="l" rtl="0">
              <a:lnSpc>
                <a:spcPct val="115000"/>
              </a:lnSpc>
              <a:spcBef>
                <a:spcPts val="0"/>
              </a:spcBef>
              <a:spcAft>
                <a:spcPts val="0"/>
              </a:spcAft>
              <a:buNone/>
            </a:pPr>
            <a:r>
              <a:rPr lang="en" b="1">
                <a:solidFill>
                  <a:schemeClr val="lt1"/>
                </a:solidFill>
              </a:rPr>
              <a:t>1058 genes</a:t>
            </a:r>
            <a:endParaRPr b="1">
              <a:solidFill>
                <a:schemeClr val="lt1"/>
              </a:solidFill>
            </a:endParaRPr>
          </a:p>
          <a:p>
            <a:pPr marL="45720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a:p>
            <a:pPr marL="457200" lvl="0" indent="0" algn="l" rtl="0">
              <a:spcBef>
                <a:spcPts val="0"/>
              </a:spcBef>
              <a:spcAft>
                <a:spcPts val="0"/>
              </a:spcAft>
              <a:buNone/>
            </a:pPr>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4"/>
        <p:cNvGrpSpPr/>
        <p:nvPr/>
      </p:nvGrpSpPr>
      <p:grpSpPr>
        <a:xfrm>
          <a:off x="0" y="0"/>
          <a:ext cx="0" cy="0"/>
          <a:chOff x="0" y="0"/>
          <a:chExt cx="0" cy="0"/>
        </a:xfrm>
      </p:grpSpPr>
      <p:sp>
        <p:nvSpPr>
          <p:cNvPr id="285" name="Google Shape;285;p36"/>
          <p:cNvSpPr/>
          <p:nvPr/>
        </p:nvSpPr>
        <p:spPr>
          <a:xfrm>
            <a:off x="6725" y="0"/>
            <a:ext cx="5040900" cy="1578000"/>
          </a:xfrm>
          <a:prstGeom prst="rect">
            <a:avLst/>
          </a:prstGeom>
          <a:solidFill>
            <a:srgbClr val="FFFFFF"/>
          </a:solidFill>
          <a:ln w="9525" cap="flat" cmpd="sng">
            <a:solidFill>
              <a:srgbClr val="FB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286;p36"/>
          <p:cNvSpPr txBox="1">
            <a:spLocks noGrp="1"/>
          </p:cNvSpPr>
          <p:nvPr>
            <p:ph type="title"/>
          </p:nvPr>
        </p:nvSpPr>
        <p:spPr>
          <a:xfrm>
            <a:off x="311700" y="445025"/>
            <a:ext cx="4742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miRNA “Cluster 1865”</a:t>
            </a:r>
            <a:endParaRPr/>
          </a:p>
        </p:txBody>
      </p:sp>
      <p:sp>
        <p:nvSpPr>
          <p:cNvPr id="287" name="Google Shape;287;p36"/>
          <p:cNvSpPr txBox="1">
            <a:spLocks noGrp="1"/>
          </p:cNvSpPr>
          <p:nvPr>
            <p:ph type="body" idx="1"/>
          </p:nvPr>
        </p:nvSpPr>
        <p:spPr>
          <a:xfrm>
            <a:off x="5335775" y="635850"/>
            <a:ext cx="3555300" cy="3933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lt1"/>
                </a:solidFill>
              </a:rPr>
              <a:t>Functionally enriched for immune regulation terms, specifically </a:t>
            </a:r>
            <a:r>
              <a:rPr lang="en" b="1">
                <a:solidFill>
                  <a:schemeClr val="lt1"/>
                </a:solidFill>
              </a:rPr>
              <a:t>interleukin-1 beta (IL-1β)</a:t>
            </a:r>
            <a:r>
              <a:rPr lang="en">
                <a:solidFill>
                  <a:schemeClr val="lt1"/>
                </a:solidFill>
              </a:rPr>
              <a:t>, a pro-inflammatory cytokine. </a:t>
            </a:r>
            <a:endParaRPr>
              <a:solidFill>
                <a:schemeClr val="lt1"/>
              </a:solidFill>
            </a:endParaRPr>
          </a:p>
        </p:txBody>
      </p:sp>
      <p:pic>
        <p:nvPicPr>
          <p:cNvPr id="288" name="Google Shape;288;p36"/>
          <p:cNvPicPr preferRelativeResize="0"/>
          <p:nvPr/>
        </p:nvPicPr>
        <p:blipFill rotWithShape="1">
          <a:blip r:embed="rId3">
            <a:alphaModFix/>
          </a:blip>
          <a:srcRect l="31570" r="24476"/>
          <a:stretch/>
        </p:blipFill>
        <p:spPr>
          <a:xfrm>
            <a:off x="0" y="1152475"/>
            <a:ext cx="5054351" cy="3991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p:nvPr/>
        </p:nvSpPr>
        <p:spPr>
          <a:xfrm>
            <a:off x="7229675" y="-29975"/>
            <a:ext cx="1914300" cy="5173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4" name="Google Shape;294;p37"/>
          <p:cNvPicPr preferRelativeResize="0"/>
          <p:nvPr/>
        </p:nvPicPr>
        <p:blipFill rotWithShape="1">
          <a:blip r:embed="rId3">
            <a:alphaModFix/>
          </a:blip>
          <a:srcRect l="21601" r="21418"/>
          <a:stretch/>
        </p:blipFill>
        <p:spPr>
          <a:xfrm>
            <a:off x="0" y="0"/>
            <a:ext cx="7229674" cy="5143500"/>
          </a:xfrm>
          <a:prstGeom prst="rect">
            <a:avLst/>
          </a:prstGeom>
          <a:noFill/>
          <a:ln>
            <a:noFill/>
          </a:ln>
        </p:spPr>
      </p:pic>
      <p:grpSp>
        <p:nvGrpSpPr>
          <p:cNvPr id="295" name="Google Shape;295;p37"/>
          <p:cNvGrpSpPr/>
          <p:nvPr/>
        </p:nvGrpSpPr>
        <p:grpSpPr>
          <a:xfrm>
            <a:off x="5954741" y="3324000"/>
            <a:ext cx="1000309" cy="529675"/>
            <a:chOff x="5972091" y="3568750"/>
            <a:chExt cx="1000309" cy="529675"/>
          </a:xfrm>
        </p:grpSpPr>
        <p:pic>
          <p:nvPicPr>
            <p:cNvPr id="296" name="Google Shape;296;p37"/>
            <p:cNvPicPr preferRelativeResize="0"/>
            <p:nvPr/>
          </p:nvPicPr>
          <p:blipFill rotWithShape="1">
            <a:blip r:embed="rId4">
              <a:alphaModFix/>
            </a:blip>
            <a:srcRect l="23620" t="86118" r="67653" b="2341"/>
            <a:stretch/>
          </p:blipFill>
          <p:spPr>
            <a:xfrm rot="10800000">
              <a:off x="5972091" y="3568750"/>
              <a:ext cx="287459" cy="529675"/>
            </a:xfrm>
            <a:prstGeom prst="rect">
              <a:avLst/>
            </a:prstGeom>
            <a:noFill/>
            <a:ln>
              <a:noFill/>
            </a:ln>
          </p:spPr>
        </p:pic>
        <p:sp>
          <p:nvSpPr>
            <p:cNvPr id="297" name="Google Shape;297;p37"/>
            <p:cNvSpPr txBox="1"/>
            <p:nvPr/>
          </p:nvSpPr>
          <p:spPr>
            <a:xfrm>
              <a:off x="6208300" y="3623825"/>
              <a:ext cx="764100" cy="1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miRNA</a:t>
              </a:r>
              <a:endParaRPr sz="1200" b="1">
                <a:solidFill>
                  <a:schemeClr val="dk2"/>
                </a:solidFill>
              </a:endParaRPr>
            </a:p>
          </p:txBody>
        </p:sp>
        <p:sp>
          <p:nvSpPr>
            <p:cNvPr id="298" name="Google Shape;298;p37"/>
            <p:cNvSpPr txBox="1"/>
            <p:nvPr/>
          </p:nvSpPr>
          <p:spPr>
            <a:xfrm>
              <a:off x="6208300" y="3894325"/>
              <a:ext cx="721500" cy="1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gene</a:t>
              </a:r>
              <a:endParaRPr sz="1200" b="1">
                <a:solidFill>
                  <a:schemeClr val="dk2"/>
                </a:solidFill>
              </a:endParaRPr>
            </a:p>
          </p:txBody>
        </p:sp>
      </p:grpSp>
      <p:grpSp>
        <p:nvGrpSpPr>
          <p:cNvPr id="299" name="Google Shape;299;p37"/>
          <p:cNvGrpSpPr/>
          <p:nvPr/>
        </p:nvGrpSpPr>
        <p:grpSpPr>
          <a:xfrm>
            <a:off x="5904975" y="4074425"/>
            <a:ext cx="1369200" cy="805799"/>
            <a:chOff x="5904975" y="4074425"/>
            <a:chExt cx="1369200" cy="805799"/>
          </a:xfrm>
        </p:grpSpPr>
        <p:grpSp>
          <p:nvGrpSpPr>
            <p:cNvPr id="300" name="Google Shape;300;p37"/>
            <p:cNvGrpSpPr/>
            <p:nvPr/>
          </p:nvGrpSpPr>
          <p:grpSpPr>
            <a:xfrm>
              <a:off x="5954750" y="4286675"/>
              <a:ext cx="814550" cy="593549"/>
              <a:chOff x="5954750" y="4286675"/>
              <a:chExt cx="814550" cy="593549"/>
            </a:xfrm>
          </p:grpSpPr>
          <p:pic>
            <p:nvPicPr>
              <p:cNvPr id="301" name="Google Shape;301;p37"/>
              <p:cNvPicPr preferRelativeResize="0"/>
              <p:nvPr/>
            </p:nvPicPr>
            <p:blipFill rotWithShape="1">
              <a:blip r:embed="rId4">
                <a:alphaModFix/>
              </a:blip>
              <a:srcRect l="23289" t="45385" r="67984" b="43075"/>
              <a:stretch/>
            </p:blipFill>
            <p:spPr>
              <a:xfrm rot="10800000">
                <a:off x="5954750" y="4286675"/>
                <a:ext cx="322149" cy="593549"/>
              </a:xfrm>
              <a:prstGeom prst="rect">
                <a:avLst/>
              </a:prstGeom>
              <a:noFill/>
              <a:ln>
                <a:noFill/>
              </a:ln>
            </p:spPr>
          </p:pic>
          <p:sp>
            <p:nvSpPr>
              <p:cNvPr id="302" name="Google Shape;302;p37"/>
              <p:cNvSpPr txBox="1"/>
              <p:nvPr/>
            </p:nvSpPr>
            <p:spPr>
              <a:xfrm>
                <a:off x="6208300" y="4321775"/>
                <a:ext cx="561000" cy="20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a:t>
                </a:r>
                <a:endParaRPr sz="1200" b="1">
                  <a:solidFill>
                    <a:schemeClr val="dk2"/>
                  </a:solidFill>
                </a:endParaRPr>
              </a:p>
            </p:txBody>
          </p:sp>
          <p:sp>
            <p:nvSpPr>
              <p:cNvPr id="303" name="Google Shape;303;p37"/>
              <p:cNvSpPr txBox="1"/>
              <p:nvPr/>
            </p:nvSpPr>
            <p:spPr>
              <a:xfrm>
                <a:off x="6208300" y="4632525"/>
                <a:ext cx="336000" cy="20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a:t>
                </a:r>
                <a:endParaRPr sz="1200" b="1">
                  <a:solidFill>
                    <a:schemeClr val="dk2"/>
                  </a:solidFill>
                </a:endParaRPr>
              </a:p>
            </p:txBody>
          </p:sp>
        </p:grpSp>
        <p:sp>
          <p:nvSpPr>
            <p:cNvPr id="304" name="Google Shape;304;p37"/>
            <p:cNvSpPr txBox="1"/>
            <p:nvPr/>
          </p:nvSpPr>
          <p:spPr>
            <a:xfrm>
              <a:off x="5904975" y="4074425"/>
              <a:ext cx="1369200" cy="2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correlation sign</a:t>
              </a:r>
              <a:endParaRPr sz="1200" b="1">
                <a:solidFill>
                  <a:schemeClr val="dk2"/>
                </a:solidFill>
              </a:endParaRPr>
            </a:p>
          </p:txBody>
        </p:sp>
      </p:grpSp>
      <p:sp>
        <p:nvSpPr>
          <p:cNvPr id="305" name="Google Shape;305;p37"/>
          <p:cNvSpPr/>
          <p:nvPr/>
        </p:nvSpPr>
        <p:spPr>
          <a:xfrm>
            <a:off x="1755225" y="911925"/>
            <a:ext cx="1088400" cy="1093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306;p37"/>
          <p:cNvSpPr txBox="1"/>
          <p:nvPr/>
        </p:nvSpPr>
        <p:spPr>
          <a:xfrm>
            <a:off x="7196975" y="0"/>
            <a:ext cx="19797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a:solidFill>
                  <a:schemeClr val="lt1"/>
                </a:solidFill>
              </a:rPr>
              <a:t>miRanda target prediction</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Pearson’s correlation (p &lt; 0.001; |cor| &gt; 0.5)</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r>
              <a:rPr lang="en" b="1">
                <a:solidFill>
                  <a:schemeClr val="lt1"/>
                </a:solidFill>
              </a:rPr>
              <a:t>44 miRNAs</a:t>
            </a:r>
            <a:endParaRPr b="1">
              <a:solidFill>
                <a:schemeClr val="lt1"/>
              </a:solidFill>
            </a:endParaRPr>
          </a:p>
          <a:p>
            <a:pPr marL="0" lvl="0" indent="0" algn="l" rtl="0">
              <a:lnSpc>
                <a:spcPct val="115000"/>
              </a:lnSpc>
              <a:spcBef>
                <a:spcPts val="0"/>
              </a:spcBef>
              <a:spcAft>
                <a:spcPts val="0"/>
              </a:spcAft>
              <a:buNone/>
            </a:pPr>
            <a:r>
              <a:rPr lang="en" b="1">
                <a:solidFill>
                  <a:schemeClr val="lt1"/>
                </a:solidFill>
              </a:rPr>
              <a:t>1058 genes</a:t>
            </a:r>
            <a:endParaRPr b="1">
              <a:solidFill>
                <a:schemeClr val="lt1"/>
              </a:solidFill>
            </a:endParaRPr>
          </a:p>
          <a:p>
            <a:pPr marL="45720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a:p>
            <a:pPr marL="457200" lvl="0" indent="0" algn="l" rtl="0">
              <a:spcBef>
                <a:spcPts val="0"/>
              </a:spcBef>
              <a:spcAft>
                <a:spcPts val="0"/>
              </a:spcAft>
              <a:buNone/>
            </a:pPr>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0"/>
        <p:cNvGrpSpPr/>
        <p:nvPr/>
      </p:nvGrpSpPr>
      <p:grpSpPr>
        <a:xfrm>
          <a:off x="0" y="0"/>
          <a:ext cx="0" cy="0"/>
          <a:chOff x="0" y="0"/>
          <a:chExt cx="0" cy="0"/>
        </a:xfrm>
      </p:grpSpPr>
      <p:sp>
        <p:nvSpPr>
          <p:cNvPr id="311" name="Google Shape;311;p38"/>
          <p:cNvSpPr/>
          <p:nvPr/>
        </p:nvSpPr>
        <p:spPr>
          <a:xfrm>
            <a:off x="6725" y="0"/>
            <a:ext cx="5040900" cy="1578000"/>
          </a:xfrm>
          <a:prstGeom prst="rect">
            <a:avLst/>
          </a:prstGeom>
          <a:solidFill>
            <a:srgbClr val="FFFFFF"/>
          </a:solidFill>
          <a:ln w="9525" cap="flat" cmpd="sng">
            <a:solidFill>
              <a:srgbClr val="FBFB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312;p38"/>
          <p:cNvSpPr txBox="1">
            <a:spLocks noGrp="1"/>
          </p:cNvSpPr>
          <p:nvPr>
            <p:ph type="title"/>
          </p:nvPr>
        </p:nvSpPr>
        <p:spPr>
          <a:xfrm>
            <a:off x="311700" y="445025"/>
            <a:ext cx="4742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miRNA “Cluster 16354”</a:t>
            </a:r>
            <a:endParaRPr/>
          </a:p>
        </p:txBody>
      </p:sp>
      <p:sp>
        <p:nvSpPr>
          <p:cNvPr id="313" name="Google Shape;313;p38"/>
          <p:cNvSpPr txBox="1">
            <a:spLocks noGrp="1"/>
          </p:cNvSpPr>
          <p:nvPr>
            <p:ph type="body" idx="1"/>
          </p:nvPr>
        </p:nvSpPr>
        <p:spPr>
          <a:xfrm>
            <a:off x="5335775" y="635850"/>
            <a:ext cx="3555300" cy="393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Differentially expressed miRNA across timepoints </a:t>
            </a:r>
            <a:endParaRPr>
              <a:solidFill>
                <a:schemeClr val="lt1"/>
              </a:solidFill>
            </a:endParaRPr>
          </a:p>
          <a:p>
            <a:pPr marL="0" lvl="0" indent="0" algn="l" rtl="0">
              <a:spcBef>
                <a:spcPts val="1200"/>
              </a:spcBef>
              <a:spcAft>
                <a:spcPts val="0"/>
              </a:spcAft>
              <a:buNone/>
            </a:pPr>
            <a:r>
              <a:rPr lang="en">
                <a:solidFill>
                  <a:schemeClr val="lt1"/>
                </a:solidFill>
              </a:rPr>
              <a:t>(TP1 v. TP2, TP4 v. TP2)</a:t>
            </a:r>
            <a:endParaRPr>
              <a:solidFill>
                <a:schemeClr val="lt1"/>
              </a:solidFill>
            </a:endParaRPr>
          </a:p>
          <a:p>
            <a:pPr marL="0" lvl="0" indent="0" algn="l" rtl="0">
              <a:spcBef>
                <a:spcPts val="1200"/>
              </a:spcBef>
              <a:spcAft>
                <a:spcPts val="0"/>
              </a:spcAft>
              <a:buNone/>
            </a:pPr>
            <a:endParaRPr>
              <a:solidFill>
                <a:schemeClr val="lt1"/>
              </a:solidFill>
            </a:endParaRPr>
          </a:p>
          <a:p>
            <a:pPr marL="0" lvl="0" indent="0" algn="l" rtl="0">
              <a:spcBef>
                <a:spcPts val="1200"/>
              </a:spcBef>
              <a:spcAft>
                <a:spcPts val="1200"/>
              </a:spcAft>
              <a:buNone/>
            </a:pPr>
            <a:r>
              <a:rPr lang="en">
                <a:solidFill>
                  <a:schemeClr val="lt1"/>
                </a:solidFill>
              </a:rPr>
              <a:t>Functionally enriched for one biological process: Growth regulation</a:t>
            </a:r>
            <a:endParaRPr>
              <a:solidFill>
                <a:schemeClr val="lt1"/>
              </a:solidFill>
            </a:endParaRPr>
          </a:p>
        </p:txBody>
      </p:sp>
      <p:pic>
        <p:nvPicPr>
          <p:cNvPr id="314" name="Google Shape;314;p38"/>
          <p:cNvPicPr preferRelativeResize="0"/>
          <p:nvPr/>
        </p:nvPicPr>
        <p:blipFill rotWithShape="1">
          <a:blip r:embed="rId3">
            <a:alphaModFix/>
          </a:blip>
          <a:srcRect l="31620" t="6394" r="32411" b="11408"/>
          <a:stretch/>
        </p:blipFill>
        <p:spPr>
          <a:xfrm>
            <a:off x="0" y="1145300"/>
            <a:ext cx="5040901" cy="3998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8"/>
        <p:cNvGrpSpPr/>
        <p:nvPr/>
      </p:nvGrpSpPr>
      <p:grpSpPr>
        <a:xfrm>
          <a:off x="0" y="0"/>
          <a:ext cx="0" cy="0"/>
          <a:chOff x="0" y="0"/>
          <a:chExt cx="0" cy="0"/>
        </a:xfrm>
      </p:grpSpPr>
      <p:sp>
        <p:nvSpPr>
          <p:cNvPr id="319" name="Google Shape;319;p39"/>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320" name="Google Shape;320;p39"/>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solidFill>
                  <a:schemeClr val="lt1"/>
                </a:solidFill>
              </a:rPr>
              <a:t>Functional roles of non-coding RNAs</a:t>
            </a:r>
            <a:endParaRPr sz="2320">
              <a:solidFill>
                <a:schemeClr val="lt1"/>
              </a:solidFill>
            </a:endParaRPr>
          </a:p>
        </p:txBody>
      </p:sp>
      <p:sp>
        <p:nvSpPr>
          <p:cNvPr id="321" name="Google Shape;321;p39"/>
          <p:cNvSpPr/>
          <p:nvPr/>
        </p:nvSpPr>
        <p:spPr>
          <a:xfrm>
            <a:off x="5147475" y="162900"/>
            <a:ext cx="409800" cy="409800"/>
          </a:xfrm>
          <a:prstGeom prst="rect">
            <a:avLst/>
          </a:prstGeom>
          <a:solidFill>
            <a:srgbClr val="D4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 name="Google Shape;322;p39"/>
          <p:cNvSpPr/>
          <p:nvPr/>
        </p:nvSpPr>
        <p:spPr>
          <a:xfrm>
            <a:off x="5147475" y="0"/>
            <a:ext cx="3996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323;p39"/>
          <p:cNvSpPr txBox="1">
            <a:spLocks noGrp="1"/>
          </p:cNvSpPr>
          <p:nvPr>
            <p:ph type="title"/>
          </p:nvPr>
        </p:nvSpPr>
        <p:spPr>
          <a:xfrm>
            <a:off x="6124725" y="0"/>
            <a:ext cx="20421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a:t>Talk Outline</a:t>
            </a:r>
            <a:endParaRPr b="1"/>
          </a:p>
        </p:txBody>
      </p:sp>
      <p:sp>
        <p:nvSpPr>
          <p:cNvPr id="324" name="Google Shape;324;p39"/>
          <p:cNvSpPr txBox="1">
            <a:spLocks noGrp="1"/>
          </p:cNvSpPr>
          <p:nvPr>
            <p:ph type="body" idx="1"/>
          </p:nvPr>
        </p:nvSpPr>
        <p:spPr>
          <a:xfrm>
            <a:off x="5147475" y="872850"/>
            <a:ext cx="3996600" cy="42708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solidFill>
                  <a:schemeClr val="dk1"/>
                </a:solidFill>
              </a:rPr>
              <a:t>Characterize the relationship of miRNA and genes in </a:t>
            </a:r>
            <a:r>
              <a:rPr lang="en" sz="2000" i="1">
                <a:solidFill>
                  <a:schemeClr val="dk1"/>
                </a:solidFill>
              </a:rPr>
              <a:t>A. pulchra.</a:t>
            </a:r>
            <a:endParaRPr sz="2000"/>
          </a:p>
          <a:p>
            <a:pPr marL="457200" lvl="0" indent="-355600" algn="l" rtl="0">
              <a:spcBef>
                <a:spcPts val="1000"/>
              </a:spcBef>
              <a:spcAft>
                <a:spcPts val="0"/>
              </a:spcAft>
              <a:buSzPts val="2000"/>
              <a:buChar char="●"/>
            </a:pPr>
            <a:r>
              <a:rPr lang="en" sz="2000" b="1">
                <a:solidFill>
                  <a:schemeClr val="dk1"/>
                </a:solidFill>
              </a:rPr>
              <a:t>Explore the relationship of of miRNA, lncRNAs, and genes.</a:t>
            </a:r>
            <a:r>
              <a:rPr lang="en" sz="2000">
                <a:solidFill>
                  <a:schemeClr val="dk1"/>
                </a:solidFill>
              </a:rPr>
              <a:t> </a:t>
            </a:r>
            <a:endParaRPr sz="2000"/>
          </a:p>
          <a:p>
            <a:pPr marL="0" lvl="0" indent="0" algn="l" rtl="0">
              <a:spcBef>
                <a:spcPts val="1000"/>
              </a:spcBef>
              <a:spcAft>
                <a:spcPts val="1000"/>
              </a:spcAft>
              <a:buNone/>
            </a:pP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pic>
        <p:nvPicPr>
          <p:cNvPr id="329" name="Google Shape;329;p40"/>
          <p:cNvPicPr preferRelativeResize="0"/>
          <p:nvPr/>
        </p:nvPicPr>
        <p:blipFill rotWithShape="1">
          <a:blip r:embed="rId3">
            <a:alphaModFix/>
          </a:blip>
          <a:srcRect l="3119"/>
          <a:stretch/>
        </p:blipFill>
        <p:spPr>
          <a:xfrm>
            <a:off x="0" y="400050"/>
            <a:ext cx="7668399" cy="4743450"/>
          </a:xfrm>
          <a:prstGeom prst="rect">
            <a:avLst/>
          </a:prstGeom>
          <a:noFill/>
          <a:ln>
            <a:noFill/>
          </a:ln>
        </p:spPr>
      </p:pic>
      <p:sp>
        <p:nvSpPr>
          <p:cNvPr id="330" name="Google Shape;330;p40"/>
          <p:cNvSpPr/>
          <p:nvPr/>
        </p:nvSpPr>
        <p:spPr>
          <a:xfrm>
            <a:off x="0" y="0"/>
            <a:ext cx="91440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40"/>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Incorporating co-expressed lncRNAs</a:t>
            </a:r>
            <a:endParaRPr>
              <a:solidFill>
                <a:schemeClr val="lt1"/>
              </a:solidFill>
            </a:endParaRPr>
          </a:p>
        </p:txBody>
      </p:sp>
      <p:grpSp>
        <p:nvGrpSpPr>
          <p:cNvPr id="332" name="Google Shape;332;p40"/>
          <p:cNvGrpSpPr/>
          <p:nvPr/>
        </p:nvGrpSpPr>
        <p:grpSpPr>
          <a:xfrm>
            <a:off x="5759000" y="798700"/>
            <a:ext cx="1271575" cy="1432150"/>
            <a:chOff x="5092250" y="809275"/>
            <a:chExt cx="1271575" cy="1432150"/>
          </a:xfrm>
        </p:grpSpPr>
        <p:grpSp>
          <p:nvGrpSpPr>
            <p:cNvPr id="333" name="Google Shape;333;p40"/>
            <p:cNvGrpSpPr/>
            <p:nvPr/>
          </p:nvGrpSpPr>
          <p:grpSpPr>
            <a:xfrm rot="10800000">
              <a:off x="5092250" y="809275"/>
              <a:ext cx="527450" cy="1432150"/>
              <a:chOff x="5092250" y="809275"/>
              <a:chExt cx="527450" cy="1432150"/>
            </a:xfrm>
          </p:grpSpPr>
          <p:pic>
            <p:nvPicPr>
              <p:cNvPr id="334" name="Google Shape;334;p40"/>
              <p:cNvPicPr preferRelativeResize="0"/>
              <p:nvPr/>
            </p:nvPicPr>
            <p:blipFill rotWithShape="1">
              <a:blip r:embed="rId4">
                <a:alphaModFix/>
              </a:blip>
              <a:srcRect l="23582" t="58797" r="67677" b="17056"/>
              <a:stretch/>
            </p:blipFill>
            <p:spPr>
              <a:xfrm rot="10800000">
                <a:off x="5092250" y="809275"/>
                <a:ext cx="509475" cy="938350"/>
              </a:xfrm>
              <a:prstGeom prst="rect">
                <a:avLst/>
              </a:prstGeom>
              <a:noFill/>
              <a:ln>
                <a:noFill/>
              </a:ln>
            </p:spPr>
          </p:pic>
          <p:pic>
            <p:nvPicPr>
              <p:cNvPr id="335" name="Google Shape;335;p40"/>
              <p:cNvPicPr preferRelativeResize="0"/>
              <p:nvPr/>
            </p:nvPicPr>
            <p:blipFill rotWithShape="1">
              <a:blip r:embed="rId4">
                <a:alphaModFix/>
              </a:blip>
              <a:srcRect l="23582" t="82925" r="67677" b="5292"/>
              <a:stretch/>
            </p:blipFill>
            <p:spPr>
              <a:xfrm rot="10800000">
                <a:off x="5110225" y="1783550"/>
                <a:ext cx="509475" cy="457875"/>
              </a:xfrm>
              <a:prstGeom prst="rect">
                <a:avLst/>
              </a:prstGeom>
              <a:noFill/>
              <a:ln>
                <a:noFill/>
              </a:ln>
            </p:spPr>
          </p:pic>
        </p:grpSp>
        <p:sp>
          <p:nvSpPr>
            <p:cNvPr id="336" name="Google Shape;336;p40"/>
            <p:cNvSpPr txBox="1"/>
            <p:nvPr/>
          </p:nvSpPr>
          <p:spPr>
            <a:xfrm>
              <a:off x="5486025" y="878125"/>
              <a:ext cx="8778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miRNA</a:t>
              </a:r>
              <a:endParaRPr sz="1200" b="1">
                <a:solidFill>
                  <a:schemeClr val="dk2"/>
                </a:solidFill>
              </a:endParaRPr>
            </a:p>
          </p:txBody>
        </p:sp>
        <p:sp>
          <p:nvSpPr>
            <p:cNvPr id="337" name="Google Shape;337;p40"/>
            <p:cNvSpPr txBox="1"/>
            <p:nvPr/>
          </p:nvSpPr>
          <p:spPr>
            <a:xfrm>
              <a:off x="5505325" y="1359375"/>
              <a:ext cx="777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gene</a:t>
              </a:r>
              <a:endParaRPr sz="1200" b="1">
                <a:solidFill>
                  <a:schemeClr val="dk2"/>
                </a:solidFill>
              </a:endParaRPr>
            </a:p>
          </p:txBody>
        </p:sp>
        <p:sp>
          <p:nvSpPr>
            <p:cNvPr id="338" name="Google Shape;338;p40"/>
            <p:cNvSpPr txBox="1"/>
            <p:nvPr/>
          </p:nvSpPr>
          <p:spPr>
            <a:xfrm>
              <a:off x="5518425" y="1840625"/>
              <a:ext cx="8130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rPr>
                <a:t>lncRNA</a:t>
              </a:r>
              <a:endParaRPr sz="1200" b="1">
                <a:solidFill>
                  <a:schemeClr val="dk2"/>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1"/>
          <p:cNvSpPr/>
          <p:nvPr/>
        </p:nvSpPr>
        <p:spPr>
          <a:xfrm>
            <a:off x="0" y="0"/>
            <a:ext cx="91440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41"/>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Incorporating co-expressed lncRNAs</a:t>
            </a:r>
            <a:endParaRPr>
              <a:solidFill>
                <a:schemeClr val="lt1"/>
              </a:solidFill>
            </a:endParaRPr>
          </a:p>
        </p:txBody>
      </p:sp>
      <p:sp>
        <p:nvSpPr>
          <p:cNvPr id="345" name="Google Shape;345;p41"/>
          <p:cNvSpPr txBox="1">
            <a:spLocks noGrp="1"/>
          </p:cNvSpPr>
          <p:nvPr>
            <p:ph type="body" idx="1"/>
          </p:nvPr>
        </p:nvSpPr>
        <p:spPr>
          <a:xfrm>
            <a:off x="311700" y="572700"/>
            <a:ext cx="8520600" cy="4254000"/>
          </a:xfrm>
          <a:prstGeom prst="rect">
            <a:avLst/>
          </a:prstGeom>
        </p:spPr>
        <p:txBody>
          <a:bodyPr spcFirstLastPara="1" wrap="square" lIns="91425" tIns="91425" rIns="91425" bIns="91425" anchor="t" anchorCtr="0">
            <a:noAutofit/>
          </a:bodyPr>
          <a:lstStyle/>
          <a:p>
            <a:pPr marL="457200" lvl="0" indent="-368300" algn="l" rtl="0">
              <a:spcBef>
                <a:spcPts val="300"/>
              </a:spcBef>
              <a:spcAft>
                <a:spcPts val="0"/>
              </a:spcAft>
              <a:buClr>
                <a:srgbClr val="1F2328"/>
              </a:buClr>
              <a:buSzPts val="2200"/>
              <a:buChar char="●"/>
            </a:pPr>
            <a:r>
              <a:rPr lang="en" sz="2200" b="1">
                <a:solidFill>
                  <a:srgbClr val="1F2328"/>
                </a:solidFill>
              </a:rPr>
              <a:t>Unique miRNA-lncRNA Interactions:</a:t>
            </a:r>
            <a:endParaRPr sz="2200" b="1">
              <a:solidFill>
                <a:srgbClr val="1F2328"/>
              </a:solidFill>
            </a:endParaRPr>
          </a:p>
          <a:p>
            <a:pPr marL="457200" lvl="0" indent="0" algn="l" rtl="0">
              <a:spcBef>
                <a:spcPts val="300"/>
              </a:spcBef>
              <a:spcAft>
                <a:spcPts val="0"/>
              </a:spcAft>
              <a:buNone/>
            </a:pPr>
            <a:r>
              <a:rPr lang="en" sz="2200" b="1">
                <a:solidFill>
                  <a:schemeClr val="dk1"/>
                </a:solidFill>
              </a:rPr>
              <a:t>5</a:t>
            </a:r>
            <a:r>
              <a:rPr lang="en" sz="2200" b="1">
                <a:solidFill>
                  <a:srgbClr val="1F2328"/>
                </a:solidFill>
              </a:rPr>
              <a:t> </a:t>
            </a:r>
            <a:r>
              <a:rPr lang="en" sz="2200">
                <a:solidFill>
                  <a:srgbClr val="1F2328"/>
                </a:solidFill>
              </a:rPr>
              <a:t>miRNAs are only coexpressed with lncRNA</a:t>
            </a:r>
            <a:endParaRPr sz="2200">
              <a:solidFill>
                <a:srgbClr val="1F2328"/>
              </a:solidFill>
            </a:endParaRPr>
          </a:p>
          <a:p>
            <a:pPr marL="457200" lvl="0" indent="0" algn="l" rtl="0">
              <a:spcBef>
                <a:spcPts val="300"/>
              </a:spcBef>
              <a:spcAft>
                <a:spcPts val="0"/>
              </a:spcAft>
              <a:buNone/>
            </a:pPr>
            <a:endParaRPr sz="2200">
              <a:solidFill>
                <a:srgbClr val="1F2328"/>
              </a:solidFill>
            </a:endParaRPr>
          </a:p>
          <a:p>
            <a:pPr marL="457200" lvl="0" indent="-368300" algn="l" rtl="0">
              <a:spcBef>
                <a:spcPts val="300"/>
              </a:spcBef>
              <a:spcAft>
                <a:spcPts val="0"/>
              </a:spcAft>
              <a:buClr>
                <a:srgbClr val="1F2328"/>
              </a:buClr>
              <a:buSzPts val="2200"/>
              <a:buChar char="●"/>
            </a:pPr>
            <a:r>
              <a:rPr lang="en" sz="2200" b="1">
                <a:solidFill>
                  <a:srgbClr val="1F2328"/>
                </a:solidFill>
              </a:rPr>
              <a:t>Co-regulated miRNA-Gene and miRNA-lncRNA Pairs:</a:t>
            </a:r>
            <a:endParaRPr sz="2200" b="1">
              <a:solidFill>
                <a:srgbClr val="1F2328"/>
              </a:solidFill>
            </a:endParaRPr>
          </a:p>
          <a:p>
            <a:pPr marL="457200" lvl="0" indent="0" algn="l" rtl="0">
              <a:spcBef>
                <a:spcPts val="300"/>
              </a:spcBef>
              <a:spcAft>
                <a:spcPts val="0"/>
              </a:spcAft>
              <a:buNone/>
            </a:pPr>
            <a:r>
              <a:rPr lang="en" sz="2200" b="1">
                <a:solidFill>
                  <a:schemeClr val="dk1"/>
                </a:solidFill>
              </a:rPr>
              <a:t>18</a:t>
            </a:r>
            <a:r>
              <a:rPr lang="en" sz="2200">
                <a:solidFill>
                  <a:schemeClr val="dk1"/>
                </a:solidFill>
              </a:rPr>
              <a:t> miRNAs are significantly correlated with both genes and lncRNAs</a:t>
            </a:r>
            <a:br>
              <a:rPr lang="en" sz="2200">
                <a:solidFill>
                  <a:schemeClr val="dk1"/>
                </a:solidFill>
              </a:rPr>
            </a:br>
            <a:endParaRPr sz="2200">
              <a:solidFill>
                <a:srgbClr val="1F2328"/>
              </a:solidFill>
            </a:endParaRPr>
          </a:p>
          <a:p>
            <a:pPr marL="457200" lvl="0" indent="-368300" algn="l" rtl="0">
              <a:spcBef>
                <a:spcPts val="300"/>
              </a:spcBef>
              <a:spcAft>
                <a:spcPts val="0"/>
              </a:spcAft>
              <a:buClr>
                <a:srgbClr val="1F2328"/>
              </a:buClr>
              <a:buSzPts val="2200"/>
              <a:buChar char="●"/>
            </a:pPr>
            <a:r>
              <a:rPr lang="en" sz="2200" b="1">
                <a:solidFill>
                  <a:srgbClr val="1F2328"/>
                </a:solidFill>
              </a:rPr>
              <a:t>Potential lncRNAs Acting as miRNA Sponges: </a:t>
            </a:r>
            <a:endParaRPr sz="2200" b="1">
              <a:solidFill>
                <a:srgbClr val="1F2328"/>
              </a:solidFill>
            </a:endParaRPr>
          </a:p>
          <a:p>
            <a:pPr marL="457200" lvl="0" indent="0" algn="l" rtl="0">
              <a:spcBef>
                <a:spcPts val="300"/>
              </a:spcBef>
              <a:spcAft>
                <a:spcPts val="0"/>
              </a:spcAft>
              <a:buNone/>
            </a:pPr>
            <a:r>
              <a:rPr lang="en" sz="2200" b="1">
                <a:solidFill>
                  <a:srgbClr val="1F2328"/>
                </a:solidFill>
              </a:rPr>
              <a:t>5</a:t>
            </a:r>
            <a:r>
              <a:rPr lang="en" sz="2200">
                <a:solidFill>
                  <a:srgbClr val="1F2328"/>
                </a:solidFill>
              </a:rPr>
              <a:t> miRNAs have very highly correlated lncRNA expression AND strong gene correlations.</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9"/>
        <p:cNvGrpSpPr/>
        <p:nvPr/>
      </p:nvGrpSpPr>
      <p:grpSpPr>
        <a:xfrm>
          <a:off x="0" y="0"/>
          <a:ext cx="0" cy="0"/>
          <a:chOff x="0" y="0"/>
          <a:chExt cx="0" cy="0"/>
        </a:xfrm>
      </p:grpSpPr>
      <p:sp>
        <p:nvSpPr>
          <p:cNvPr id="350" name="Google Shape;350;p42"/>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351" name="Google Shape;351;p42"/>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solidFill>
                  <a:schemeClr val="lt1"/>
                </a:solidFill>
              </a:rPr>
              <a:t>Summary of Findings</a:t>
            </a:r>
            <a:endParaRPr sz="2320">
              <a:solidFill>
                <a:schemeClr val="lt1"/>
              </a:solidFill>
            </a:endParaRPr>
          </a:p>
        </p:txBody>
      </p:sp>
      <p:sp>
        <p:nvSpPr>
          <p:cNvPr id="352" name="Google Shape;352;p42"/>
          <p:cNvSpPr txBox="1">
            <a:spLocks noGrp="1"/>
          </p:cNvSpPr>
          <p:nvPr>
            <p:ph type="title"/>
          </p:nvPr>
        </p:nvSpPr>
        <p:spPr>
          <a:xfrm>
            <a:off x="6124725" y="0"/>
            <a:ext cx="20421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a:t>Talk Outline</a:t>
            </a:r>
            <a:endParaRPr b="1"/>
          </a:p>
        </p:txBody>
      </p:sp>
      <p:sp>
        <p:nvSpPr>
          <p:cNvPr id="353" name="Google Shape;353;p42"/>
          <p:cNvSpPr txBox="1">
            <a:spLocks noGrp="1"/>
          </p:cNvSpPr>
          <p:nvPr>
            <p:ph type="body" idx="1"/>
          </p:nvPr>
        </p:nvSpPr>
        <p:spPr>
          <a:xfrm>
            <a:off x="5147475" y="872850"/>
            <a:ext cx="3996600" cy="42708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solidFill>
                  <a:schemeClr val="dk1"/>
                </a:solidFill>
              </a:rPr>
              <a:t>Characterize the relationship of miRNA and genes in </a:t>
            </a:r>
            <a:r>
              <a:rPr lang="en" sz="2000" b="1" i="1">
                <a:solidFill>
                  <a:schemeClr val="dk1"/>
                </a:solidFill>
              </a:rPr>
              <a:t>A. pulchra.</a:t>
            </a:r>
            <a:endParaRPr sz="2000" b="1"/>
          </a:p>
          <a:p>
            <a:pPr marL="457200" lvl="0" indent="-355600" algn="l" rtl="0">
              <a:spcBef>
                <a:spcPts val="1000"/>
              </a:spcBef>
              <a:spcAft>
                <a:spcPts val="0"/>
              </a:spcAft>
              <a:buSzPts val="2000"/>
              <a:buChar char="●"/>
            </a:pPr>
            <a:r>
              <a:rPr lang="en" sz="2000" b="1">
                <a:solidFill>
                  <a:schemeClr val="dk1"/>
                </a:solidFill>
              </a:rPr>
              <a:t>Explore the relationship of of miRNA, lncRNAs, and genes.</a:t>
            </a:r>
            <a:r>
              <a:rPr lang="en" sz="2000">
                <a:solidFill>
                  <a:schemeClr val="dk1"/>
                </a:solidFill>
              </a:rPr>
              <a:t> </a:t>
            </a:r>
            <a:endParaRPr sz="2000"/>
          </a:p>
          <a:p>
            <a:pPr marL="457200" lvl="0" indent="-355600" algn="l" rtl="0">
              <a:spcBef>
                <a:spcPts val="1000"/>
              </a:spcBef>
              <a:spcAft>
                <a:spcPts val="1000"/>
              </a:spcAft>
              <a:buSzPts val="2000"/>
              <a:buChar char="●"/>
            </a:pPr>
            <a:r>
              <a:rPr lang="en" sz="2000"/>
              <a:t>Highlight implications and future directions. </a:t>
            </a:r>
            <a:endParaRPr sz="2000"/>
          </a:p>
        </p:txBody>
      </p:sp>
      <p:sp>
        <p:nvSpPr>
          <p:cNvPr id="354" name="Google Shape;354;p42"/>
          <p:cNvSpPr txBox="1"/>
          <p:nvPr/>
        </p:nvSpPr>
        <p:spPr>
          <a:xfrm>
            <a:off x="283250" y="678450"/>
            <a:ext cx="81279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rPr>
              <a:t>In </a:t>
            </a:r>
            <a:r>
              <a:rPr lang="en" sz="1800" i="1">
                <a:solidFill>
                  <a:schemeClr val="lt1"/>
                </a:solidFill>
              </a:rPr>
              <a:t>A. pulchra…</a:t>
            </a:r>
            <a:endParaRPr sz="1800" i="1">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 sz="1800" b="1">
                <a:solidFill>
                  <a:schemeClr val="lt1"/>
                </a:solidFill>
              </a:rPr>
              <a:t>miRNAs, lncRNAs, and genes are related</a:t>
            </a:r>
            <a:r>
              <a:rPr lang="en" sz="1800">
                <a:solidFill>
                  <a:schemeClr val="lt1"/>
                </a:solidFill>
              </a:rPr>
              <a:t> in complex network of correlated expression.</a:t>
            </a:r>
            <a:br>
              <a:rPr lang="en" sz="1800">
                <a:solidFill>
                  <a:schemeClr val="lt1"/>
                </a:solidFill>
              </a:rPr>
            </a:br>
            <a:br>
              <a:rPr lang="en" sz="1800">
                <a:solidFill>
                  <a:schemeClr val="lt1"/>
                </a:solidFill>
              </a:rPr>
            </a:br>
            <a:r>
              <a:rPr lang="en" sz="1800" b="1">
                <a:solidFill>
                  <a:schemeClr val="lt1"/>
                </a:solidFill>
              </a:rPr>
              <a:t>Most miRNAs putatively target and are correlated with genes</a:t>
            </a:r>
            <a:r>
              <a:rPr lang="en" sz="1800">
                <a:solidFill>
                  <a:schemeClr val="lt1"/>
                </a:solidFill>
              </a:rPr>
              <a:t>, many correlate with lncRNAs</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 sz="1800" b="1">
                <a:solidFill>
                  <a:schemeClr val="lt1"/>
                </a:solidFill>
              </a:rPr>
              <a:t>Some miRNAs are only correlated with lncRNAs</a:t>
            </a:r>
            <a:endParaRPr sz="1800" b="1">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 sz="1800">
                <a:solidFill>
                  <a:schemeClr val="lt1"/>
                </a:solidFill>
              </a:rPr>
              <a:t>Differential expression and functional enrichment suggests </a:t>
            </a:r>
            <a:r>
              <a:rPr lang="en" sz="1800" b="1">
                <a:solidFill>
                  <a:schemeClr val="lt1"/>
                </a:solidFill>
              </a:rPr>
              <a:t>some miRNAs are environmentally responsive</a:t>
            </a:r>
            <a:endParaRPr sz="1800" b="1">
              <a:solidFill>
                <a:schemeClr val="lt1"/>
              </a:solidFill>
            </a:endParaRPr>
          </a:p>
          <a:p>
            <a:pPr marL="0" lvl="0" indent="0" algn="l" rtl="0">
              <a:spcBef>
                <a:spcPts val="0"/>
              </a:spcBef>
              <a:spcAft>
                <a:spcPts val="0"/>
              </a:spcAft>
              <a:buNone/>
            </a:pPr>
            <a:endParaRPr sz="1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l="1504" r="97891"/>
          <a:stretch/>
        </p:blipFill>
        <p:spPr>
          <a:xfrm>
            <a:off x="5147475" y="0"/>
            <a:ext cx="3996549" cy="5143499"/>
          </a:xfrm>
          <a:prstGeom prst="rect">
            <a:avLst/>
          </a:prstGeom>
          <a:noFill/>
          <a:ln>
            <a:noFill/>
          </a:ln>
        </p:spPr>
      </p:pic>
      <p:pic>
        <p:nvPicPr>
          <p:cNvPr id="69" name="Google Shape;69;p15"/>
          <p:cNvPicPr preferRelativeResize="0"/>
          <p:nvPr/>
        </p:nvPicPr>
        <p:blipFill rotWithShape="1">
          <a:blip r:embed="rId3">
            <a:alphaModFix/>
          </a:blip>
          <a:srcRect l="57587" r="1378"/>
          <a:stretch/>
        </p:blipFill>
        <p:spPr>
          <a:xfrm>
            <a:off x="5147468" y="0"/>
            <a:ext cx="3022376" cy="5143499"/>
          </a:xfrm>
          <a:prstGeom prst="rect">
            <a:avLst/>
          </a:prstGeom>
          <a:noFill/>
          <a:ln>
            <a:noFill/>
          </a:ln>
        </p:spPr>
      </p:pic>
      <p:sp>
        <p:nvSpPr>
          <p:cNvPr id="70" name="Google Shape;70;p15"/>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71" name="Google Shape;71;p15"/>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Organismal Resilience</a:t>
            </a:r>
            <a:endParaRPr>
              <a:solidFill>
                <a:schemeClr val="lt1"/>
              </a:solidFill>
            </a:endParaRPr>
          </a:p>
        </p:txBody>
      </p:sp>
      <p:sp>
        <p:nvSpPr>
          <p:cNvPr id="72" name="Google Shape;72;p15"/>
          <p:cNvSpPr/>
          <p:nvPr/>
        </p:nvSpPr>
        <p:spPr>
          <a:xfrm>
            <a:off x="5147475" y="162900"/>
            <a:ext cx="409800" cy="409800"/>
          </a:xfrm>
          <a:prstGeom prst="rect">
            <a:avLst/>
          </a:prstGeom>
          <a:solidFill>
            <a:srgbClr val="D4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8"/>
        <p:cNvGrpSpPr/>
        <p:nvPr/>
      </p:nvGrpSpPr>
      <p:grpSpPr>
        <a:xfrm>
          <a:off x="0" y="0"/>
          <a:ext cx="0" cy="0"/>
          <a:chOff x="0" y="0"/>
          <a:chExt cx="0" cy="0"/>
        </a:xfrm>
      </p:grpSpPr>
      <p:sp>
        <p:nvSpPr>
          <p:cNvPr id="359" name="Google Shape;359;p43"/>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Future work</a:t>
            </a:r>
            <a:endParaRPr>
              <a:solidFill>
                <a:schemeClr val="lt1"/>
              </a:solidFill>
            </a:endParaRPr>
          </a:p>
        </p:txBody>
      </p:sp>
      <p:sp>
        <p:nvSpPr>
          <p:cNvPr id="360" name="Google Shape;360;p43"/>
          <p:cNvSpPr txBox="1">
            <a:spLocks noGrp="1"/>
          </p:cNvSpPr>
          <p:nvPr>
            <p:ph type="body" idx="1"/>
          </p:nvPr>
        </p:nvSpPr>
        <p:spPr>
          <a:xfrm>
            <a:off x="311700" y="1076275"/>
            <a:ext cx="8520600" cy="18855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lt1"/>
              </a:buClr>
              <a:buSzPts val="2100"/>
              <a:buChar char="●"/>
            </a:pPr>
            <a:r>
              <a:rPr lang="en" sz="2100">
                <a:solidFill>
                  <a:schemeClr val="lt1"/>
                </a:solidFill>
              </a:rPr>
              <a:t>lncRNAs</a:t>
            </a:r>
            <a:endParaRPr sz="2100">
              <a:solidFill>
                <a:schemeClr val="lt1"/>
              </a:solidFill>
            </a:endParaRPr>
          </a:p>
          <a:p>
            <a:pPr marL="457200" lvl="0" indent="-361950" algn="l" rtl="0">
              <a:spcBef>
                <a:spcPts val="0"/>
              </a:spcBef>
              <a:spcAft>
                <a:spcPts val="0"/>
              </a:spcAft>
              <a:buClr>
                <a:schemeClr val="lt1"/>
              </a:buClr>
              <a:buSzPts val="2100"/>
              <a:buChar char="●"/>
            </a:pPr>
            <a:r>
              <a:rPr lang="en" sz="2100">
                <a:solidFill>
                  <a:schemeClr val="lt1"/>
                </a:solidFill>
              </a:rPr>
              <a:t>Associations with physiology, metabolomics data</a:t>
            </a:r>
            <a:endParaRPr sz="2100">
              <a:solidFill>
                <a:schemeClr val="lt1"/>
              </a:solidFill>
            </a:endParaRPr>
          </a:p>
          <a:p>
            <a:pPr marL="457200" lvl="0" indent="-361950" algn="l" rtl="0">
              <a:spcBef>
                <a:spcPts val="0"/>
              </a:spcBef>
              <a:spcAft>
                <a:spcPts val="0"/>
              </a:spcAft>
              <a:buClr>
                <a:schemeClr val="lt1"/>
              </a:buClr>
              <a:buSzPts val="2100"/>
              <a:buChar char="●"/>
            </a:pPr>
            <a:r>
              <a:rPr lang="en" sz="2100">
                <a:solidFill>
                  <a:schemeClr val="lt1"/>
                </a:solidFill>
              </a:rPr>
              <a:t>DNA methylation data (WGBS)</a:t>
            </a:r>
            <a:endParaRPr sz="2100">
              <a:solidFill>
                <a:schemeClr val="lt1"/>
              </a:solidFill>
            </a:endParaRPr>
          </a:p>
          <a:p>
            <a:pPr marL="457200" lvl="0" indent="-361950" algn="l" rtl="0">
              <a:spcBef>
                <a:spcPts val="0"/>
              </a:spcBef>
              <a:spcAft>
                <a:spcPts val="0"/>
              </a:spcAft>
              <a:buClr>
                <a:schemeClr val="lt1"/>
              </a:buClr>
              <a:buSzPts val="2100"/>
              <a:buChar char="●"/>
            </a:pPr>
            <a:r>
              <a:rPr lang="en" sz="2100">
                <a:solidFill>
                  <a:schemeClr val="lt1"/>
                </a:solidFill>
              </a:rPr>
              <a:t>Three species!</a:t>
            </a:r>
            <a:endParaRPr sz="21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311700" y="434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Acknowledgements</a:t>
            </a:r>
            <a:endParaRPr/>
          </a:p>
        </p:txBody>
      </p:sp>
      <p:pic>
        <p:nvPicPr>
          <p:cNvPr id="366" name="Google Shape;366;p44"/>
          <p:cNvPicPr preferRelativeResize="0"/>
          <p:nvPr/>
        </p:nvPicPr>
        <p:blipFill>
          <a:blip r:embed="rId3">
            <a:alphaModFix/>
          </a:blip>
          <a:stretch>
            <a:fillRect/>
          </a:stretch>
        </p:blipFill>
        <p:spPr>
          <a:xfrm>
            <a:off x="6605450" y="2679904"/>
            <a:ext cx="2294800" cy="1083146"/>
          </a:xfrm>
          <a:prstGeom prst="rect">
            <a:avLst/>
          </a:prstGeom>
          <a:noFill/>
          <a:ln>
            <a:noFill/>
          </a:ln>
        </p:spPr>
      </p:pic>
      <p:pic>
        <p:nvPicPr>
          <p:cNvPr id="367" name="Google Shape;367;p44"/>
          <p:cNvPicPr preferRelativeResize="0"/>
          <p:nvPr/>
        </p:nvPicPr>
        <p:blipFill>
          <a:blip r:embed="rId4">
            <a:alphaModFix/>
          </a:blip>
          <a:stretch>
            <a:fillRect/>
          </a:stretch>
        </p:blipFill>
        <p:spPr>
          <a:xfrm>
            <a:off x="311701" y="1006800"/>
            <a:ext cx="1470684" cy="1392601"/>
          </a:xfrm>
          <a:prstGeom prst="rect">
            <a:avLst/>
          </a:prstGeom>
          <a:noFill/>
          <a:ln>
            <a:noFill/>
          </a:ln>
        </p:spPr>
      </p:pic>
      <p:pic>
        <p:nvPicPr>
          <p:cNvPr id="368" name="Google Shape;368;p44"/>
          <p:cNvPicPr preferRelativeResize="0"/>
          <p:nvPr/>
        </p:nvPicPr>
        <p:blipFill>
          <a:blip r:embed="rId5">
            <a:alphaModFix/>
          </a:blip>
          <a:stretch>
            <a:fillRect/>
          </a:stretch>
        </p:blipFill>
        <p:spPr>
          <a:xfrm>
            <a:off x="1782375" y="1006797"/>
            <a:ext cx="1392600" cy="1392600"/>
          </a:xfrm>
          <a:prstGeom prst="rect">
            <a:avLst/>
          </a:prstGeom>
          <a:noFill/>
          <a:ln>
            <a:noFill/>
          </a:ln>
        </p:spPr>
      </p:pic>
      <p:pic>
        <p:nvPicPr>
          <p:cNvPr id="369" name="Google Shape;369;p44"/>
          <p:cNvPicPr preferRelativeResize="0"/>
          <p:nvPr/>
        </p:nvPicPr>
        <p:blipFill>
          <a:blip r:embed="rId6">
            <a:alphaModFix/>
          </a:blip>
          <a:stretch>
            <a:fillRect/>
          </a:stretch>
        </p:blipFill>
        <p:spPr>
          <a:xfrm>
            <a:off x="3174977" y="1006799"/>
            <a:ext cx="1392600" cy="1392600"/>
          </a:xfrm>
          <a:prstGeom prst="rect">
            <a:avLst/>
          </a:prstGeom>
          <a:noFill/>
          <a:ln>
            <a:noFill/>
          </a:ln>
        </p:spPr>
      </p:pic>
      <p:pic>
        <p:nvPicPr>
          <p:cNvPr id="370" name="Google Shape;370;p44"/>
          <p:cNvPicPr preferRelativeResize="0"/>
          <p:nvPr/>
        </p:nvPicPr>
        <p:blipFill>
          <a:blip r:embed="rId7">
            <a:alphaModFix/>
          </a:blip>
          <a:stretch>
            <a:fillRect/>
          </a:stretch>
        </p:blipFill>
        <p:spPr>
          <a:xfrm>
            <a:off x="6605450" y="1367618"/>
            <a:ext cx="2294800" cy="1132107"/>
          </a:xfrm>
          <a:prstGeom prst="rect">
            <a:avLst/>
          </a:prstGeom>
          <a:noFill/>
          <a:ln>
            <a:noFill/>
          </a:ln>
        </p:spPr>
      </p:pic>
      <p:pic>
        <p:nvPicPr>
          <p:cNvPr id="371" name="Google Shape;371;p44"/>
          <p:cNvPicPr preferRelativeResize="0"/>
          <p:nvPr/>
        </p:nvPicPr>
        <p:blipFill>
          <a:blip r:embed="rId8">
            <a:alphaModFix/>
          </a:blip>
          <a:stretch>
            <a:fillRect/>
          </a:stretch>
        </p:blipFill>
        <p:spPr>
          <a:xfrm>
            <a:off x="6605457" y="3852675"/>
            <a:ext cx="2294794" cy="1290825"/>
          </a:xfrm>
          <a:prstGeom prst="rect">
            <a:avLst/>
          </a:prstGeom>
          <a:noFill/>
          <a:ln>
            <a:noFill/>
          </a:ln>
        </p:spPr>
      </p:pic>
      <p:grpSp>
        <p:nvGrpSpPr>
          <p:cNvPr id="372" name="Google Shape;372;p44"/>
          <p:cNvGrpSpPr/>
          <p:nvPr/>
        </p:nvGrpSpPr>
        <p:grpSpPr>
          <a:xfrm>
            <a:off x="6605450" y="178863"/>
            <a:ext cx="2475750" cy="1083163"/>
            <a:chOff x="6834050" y="395663"/>
            <a:chExt cx="2475750" cy="1083163"/>
          </a:xfrm>
        </p:grpSpPr>
        <p:pic>
          <p:nvPicPr>
            <p:cNvPr id="373" name="Google Shape;373;p44"/>
            <p:cNvPicPr preferRelativeResize="0"/>
            <p:nvPr/>
          </p:nvPicPr>
          <p:blipFill>
            <a:blip r:embed="rId9">
              <a:alphaModFix/>
            </a:blip>
            <a:stretch>
              <a:fillRect/>
            </a:stretch>
          </p:blipFill>
          <p:spPr>
            <a:xfrm>
              <a:off x="6834050" y="395675"/>
              <a:ext cx="1083150" cy="1083150"/>
            </a:xfrm>
            <a:prstGeom prst="rect">
              <a:avLst/>
            </a:prstGeom>
            <a:noFill/>
            <a:ln>
              <a:noFill/>
            </a:ln>
          </p:spPr>
        </p:pic>
        <p:sp>
          <p:nvSpPr>
            <p:cNvPr id="374" name="Google Shape;374;p44"/>
            <p:cNvSpPr txBox="1"/>
            <p:nvPr/>
          </p:nvSpPr>
          <p:spPr>
            <a:xfrm>
              <a:off x="7917200" y="395663"/>
              <a:ext cx="13926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Roboto"/>
                  <a:ea typeface="Roboto"/>
                  <a:cs typeface="Roboto"/>
                  <a:sym typeface="Roboto"/>
                </a:rPr>
                <a:t>Roberts </a:t>
              </a:r>
              <a:endParaRPr sz="2400" b="1">
                <a:solidFill>
                  <a:schemeClr val="dk2"/>
                </a:solidFill>
                <a:latin typeface="Roboto"/>
                <a:ea typeface="Roboto"/>
                <a:cs typeface="Roboto"/>
                <a:sym typeface="Roboto"/>
              </a:endParaRPr>
            </a:p>
            <a:p>
              <a:pPr marL="0" lvl="0" indent="0" algn="l" rtl="0">
                <a:spcBef>
                  <a:spcPts val="0"/>
                </a:spcBef>
                <a:spcAft>
                  <a:spcPts val="0"/>
                </a:spcAft>
                <a:buNone/>
              </a:pPr>
              <a:r>
                <a:rPr lang="en" sz="2400" b="1">
                  <a:solidFill>
                    <a:schemeClr val="dk2"/>
                  </a:solidFill>
                  <a:latin typeface="Roboto"/>
                  <a:ea typeface="Roboto"/>
                  <a:cs typeface="Roboto"/>
                  <a:sym typeface="Roboto"/>
                </a:rPr>
                <a:t>Lab</a:t>
              </a:r>
              <a:endParaRPr sz="2400" b="1">
                <a:solidFill>
                  <a:schemeClr val="dk2"/>
                </a:solidFill>
                <a:latin typeface="Roboto"/>
                <a:ea typeface="Roboto"/>
                <a:cs typeface="Roboto"/>
                <a:sym typeface="Roboto"/>
              </a:endParaRPr>
            </a:p>
          </p:txBody>
        </p:sp>
      </p:grpSp>
      <p:pic>
        <p:nvPicPr>
          <p:cNvPr id="375" name="Google Shape;375;p44"/>
          <p:cNvPicPr preferRelativeResize="0"/>
          <p:nvPr/>
        </p:nvPicPr>
        <p:blipFill rotWithShape="1">
          <a:blip r:embed="rId10">
            <a:alphaModFix/>
          </a:blip>
          <a:srcRect t="17491" r="17491"/>
          <a:stretch/>
        </p:blipFill>
        <p:spPr>
          <a:xfrm>
            <a:off x="4572000" y="1006800"/>
            <a:ext cx="1392600" cy="1392600"/>
          </a:xfrm>
          <a:prstGeom prst="rect">
            <a:avLst/>
          </a:prstGeom>
          <a:noFill/>
          <a:ln>
            <a:noFill/>
          </a:ln>
        </p:spPr>
      </p:pic>
      <p:sp>
        <p:nvSpPr>
          <p:cNvPr id="376" name="Google Shape;376;p44"/>
          <p:cNvSpPr txBox="1"/>
          <p:nvPr/>
        </p:nvSpPr>
        <p:spPr>
          <a:xfrm>
            <a:off x="311700" y="2399400"/>
            <a:ext cx="147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Steven Roberts</a:t>
            </a:r>
            <a:endParaRPr>
              <a:solidFill>
                <a:schemeClr val="dk2"/>
              </a:solidFill>
            </a:endParaRPr>
          </a:p>
        </p:txBody>
      </p:sp>
      <p:sp>
        <p:nvSpPr>
          <p:cNvPr id="377" name="Google Shape;377;p44"/>
          <p:cNvSpPr txBox="1"/>
          <p:nvPr/>
        </p:nvSpPr>
        <p:spPr>
          <a:xfrm>
            <a:off x="1782300" y="2399400"/>
            <a:ext cx="1392600" cy="47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Sam White</a:t>
            </a:r>
            <a:endParaRPr>
              <a:solidFill>
                <a:schemeClr val="dk2"/>
              </a:solidFill>
            </a:endParaRPr>
          </a:p>
        </p:txBody>
      </p:sp>
      <p:sp>
        <p:nvSpPr>
          <p:cNvPr id="378" name="Google Shape;378;p44"/>
          <p:cNvSpPr txBox="1"/>
          <p:nvPr/>
        </p:nvSpPr>
        <p:spPr>
          <a:xfrm>
            <a:off x="3174975" y="2377500"/>
            <a:ext cx="1392600" cy="5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Jill Ashey</a:t>
            </a:r>
            <a:endParaRPr>
              <a:solidFill>
                <a:schemeClr val="dk2"/>
              </a:solidFill>
            </a:endParaRPr>
          </a:p>
        </p:txBody>
      </p:sp>
      <p:sp>
        <p:nvSpPr>
          <p:cNvPr id="379" name="Google Shape;379;p44"/>
          <p:cNvSpPr txBox="1"/>
          <p:nvPr/>
        </p:nvSpPr>
        <p:spPr>
          <a:xfrm>
            <a:off x="4438350" y="2399400"/>
            <a:ext cx="1659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Ariana Huffmeyer</a:t>
            </a:r>
            <a:endParaRPr>
              <a:solidFill>
                <a:schemeClr val="dk2"/>
              </a:solidFill>
            </a:endParaRPr>
          </a:p>
        </p:txBody>
      </p:sp>
      <p:sp>
        <p:nvSpPr>
          <p:cNvPr id="380" name="Google Shape;380;p44"/>
          <p:cNvSpPr txBox="1"/>
          <p:nvPr/>
        </p:nvSpPr>
        <p:spPr>
          <a:xfrm>
            <a:off x="311700" y="2769525"/>
            <a:ext cx="5893500" cy="216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E5 Coral molecular working group</a:t>
            </a:r>
            <a:endParaRPr sz="1500">
              <a:solidFill>
                <a:schemeClr val="dk2"/>
              </a:solidFill>
            </a:endParaRPr>
          </a:p>
          <a:p>
            <a:pPr marL="0" lvl="0" indent="0" algn="l" rtl="0">
              <a:spcBef>
                <a:spcPts val="0"/>
              </a:spcBef>
              <a:spcAft>
                <a:spcPts val="0"/>
              </a:spcAft>
              <a:buNone/>
            </a:pPr>
            <a:r>
              <a:rPr lang="en" sz="1500">
                <a:solidFill>
                  <a:schemeClr val="dk2"/>
                </a:solidFill>
              </a:rPr>
              <a:t>Roberts Lab</a:t>
            </a:r>
            <a:endParaRPr sz="1500">
              <a:solidFill>
                <a:schemeClr val="dk2"/>
              </a:solidFill>
            </a:endParaRPr>
          </a:p>
          <a:p>
            <a:pPr marL="0" lvl="0" indent="0" algn="l" rtl="0">
              <a:spcBef>
                <a:spcPts val="0"/>
              </a:spcBef>
              <a:spcAft>
                <a:spcPts val="0"/>
              </a:spcAft>
              <a:buNone/>
            </a:pPr>
            <a:r>
              <a:rPr lang="en" sz="1500">
                <a:solidFill>
                  <a:schemeClr val="dk2"/>
                </a:solidFill>
              </a:rPr>
              <a:t>Hollie Putnam</a:t>
            </a:r>
            <a:endParaRPr sz="1500">
              <a:solidFill>
                <a:schemeClr val="dk2"/>
              </a:solidFill>
            </a:endParaRPr>
          </a:p>
          <a:p>
            <a:pPr marL="0" lvl="0" indent="0" algn="l" rtl="0">
              <a:spcBef>
                <a:spcPts val="0"/>
              </a:spcBef>
              <a:spcAft>
                <a:spcPts val="0"/>
              </a:spcAft>
              <a:buNone/>
            </a:pPr>
            <a:r>
              <a:rPr lang="en" sz="1500">
                <a:solidFill>
                  <a:schemeClr val="dk2"/>
                </a:solidFill>
              </a:rPr>
              <a:t>Kerry Naish</a:t>
            </a:r>
            <a:endParaRPr sz="1500">
              <a:solidFill>
                <a:schemeClr val="dk2"/>
              </a:solidFill>
            </a:endParaRPr>
          </a:p>
          <a:p>
            <a:pPr marL="0" lvl="0" indent="0" algn="l" rtl="0">
              <a:spcBef>
                <a:spcPts val="0"/>
              </a:spcBef>
              <a:spcAft>
                <a:spcPts val="0"/>
              </a:spcAft>
              <a:buNone/>
            </a:pPr>
            <a:endParaRPr sz="1500">
              <a:solidFill>
                <a:schemeClr val="dk2"/>
              </a:solidFill>
            </a:endParaRPr>
          </a:p>
          <a:p>
            <a:pPr marL="0" lvl="0" indent="0" algn="l" rtl="0">
              <a:spcBef>
                <a:spcPts val="0"/>
              </a:spcBef>
              <a:spcAft>
                <a:spcPts val="0"/>
              </a:spcAft>
              <a:buNone/>
            </a:pPr>
            <a:r>
              <a:rPr lang="en" sz="1500">
                <a:solidFill>
                  <a:schemeClr val="dk1"/>
                </a:solidFill>
              </a:rPr>
              <a:t>SICB Charlotte Mangum Housing Award</a:t>
            </a:r>
            <a:endParaRPr sz="1500">
              <a:solidFill>
                <a:schemeClr val="dk1"/>
              </a:solidFill>
            </a:endParaRPr>
          </a:p>
          <a:p>
            <a:pPr marL="0" lvl="0" indent="0" algn="l" rtl="0">
              <a:spcBef>
                <a:spcPts val="0"/>
              </a:spcBef>
              <a:spcAft>
                <a:spcPts val="0"/>
              </a:spcAft>
              <a:buNone/>
            </a:pPr>
            <a:r>
              <a:rPr lang="en" sz="1500">
                <a:solidFill>
                  <a:schemeClr val="dk1"/>
                </a:solidFill>
              </a:rPr>
              <a:t>ARCS Foundation</a:t>
            </a:r>
            <a:endParaRPr sz="1500">
              <a:solidFill>
                <a:schemeClr val="dk1"/>
              </a:solidFill>
            </a:endParaRPr>
          </a:p>
          <a:p>
            <a:pPr marL="0" lvl="0" indent="0" algn="l" rtl="0">
              <a:spcBef>
                <a:spcPts val="0"/>
              </a:spcBef>
              <a:spcAft>
                <a:spcPts val="0"/>
              </a:spcAft>
              <a:buNone/>
            </a:pPr>
            <a:r>
              <a:rPr lang="en" sz="1500">
                <a:solidFill>
                  <a:schemeClr val="dk1"/>
                </a:solidFill>
              </a:rPr>
              <a:t>NSF Award Numbers:  1921465, 1921149, 1921425, 1921356, 1921402</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386" name="Google Shape;386;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Vella, M.C. and Slack, F.J. C. elegans microRNAs (September 21, 2005), WormBook, ed. The C. elegans Research Community, WormBook, doi/10.1895/wormbook.1.26.1, http://www.wormbook.org.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46"/>
          <p:cNvSpPr txBox="1"/>
          <p:nvPr/>
        </p:nvSpPr>
        <p:spPr>
          <a:xfrm>
            <a:off x="311725" y="290475"/>
            <a:ext cx="3740700" cy="42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Color Scheme: </a:t>
            </a:r>
            <a:endParaRPr sz="1800">
              <a:solidFill>
                <a:schemeClr val="dk1"/>
              </a:solidFill>
            </a:endParaRPr>
          </a:p>
          <a:p>
            <a:pPr marL="0" lvl="0" indent="0" algn="l" rtl="0">
              <a:spcBef>
                <a:spcPts val="0"/>
              </a:spcBef>
              <a:spcAft>
                <a:spcPts val="0"/>
              </a:spcAft>
              <a:buNone/>
            </a:pPr>
            <a:r>
              <a:rPr lang="en" sz="1800">
                <a:solidFill>
                  <a:srgbClr val="0A1E29"/>
                </a:solidFill>
              </a:rPr>
              <a:t>Dark (#0a1e29)</a:t>
            </a:r>
            <a:endParaRPr sz="1800">
              <a:solidFill>
                <a:srgbClr val="0A1E29"/>
              </a:solidFill>
            </a:endParaRPr>
          </a:p>
          <a:p>
            <a:pPr marL="0" lvl="0" indent="0" algn="l" rtl="0">
              <a:spcBef>
                <a:spcPts val="0"/>
              </a:spcBef>
              <a:spcAft>
                <a:spcPts val="0"/>
              </a:spcAft>
              <a:buNone/>
            </a:pPr>
            <a:r>
              <a:rPr lang="en" sz="1800">
                <a:solidFill>
                  <a:srgbClr val="023F54"/>
                </a:solidFill>
              </a:rPr>
              <a:t>Dark (#023f54)</a:t>
            </a:r>
            <a:endParaRPr sz="1800">
              <a:solidFill>
                <a:srgbClr val="023F54"/>
              </a:solidFill>
            </a:endParaRPr>
          </a:p>
          <a:p>
            <a:pPr marL="0" lvl="0" indent="0" algn="l" rtl="0">
              <a:spcBef>
                <a:spcPts val="0"/>
              </a:spcBef>
              <a:spcAft>
                <a:spcPts val="0"/>
              </a:spcAft>
              <a:buNone/>
            </a:pPr>
            <a:r>
              <a:rPr lang="en" sz="1800">
                <a:solidFill>
                  <a:srgbClr val="FBFBFC"/>
                </a:solidFill>
                <a:highlight>
                  <a:srgbClr val="0A1E29"/>
                </a:highlight>
              </a:rPr>
              <a:t>Light (#fbfbfc)</a:t>
            </a:r>
            <a:endParaRPr sz="1800">
              <a:solidFill>
                <a:srgbClr val="0A958B"/>
              </a:solidFill>
              <a:highlight>
                <a:srgbClr val="0A1E29"/>
              </a:highlight>
            </a:endParaRPr>
          </a:p>
          <a:p>
            <a:pPr marL="0" lvl="0" indent="0" algn="l" rtl="0">
              <a:spcBef>
                <a:spcPts val="0"/>
              </a:spcBef>
              <a:spcAft>
                <a:spcPts val="0"/>
              </a:spcAft>
              <a:buNone/>
            </a:pPr>
            <a:r>
              <a:rPr lang="en" sz="1800">
                <a:solidFill>
                  <a:srgbClr val="0A958B"/>
                </a:solidFill>
              </a:rPr>
              <a:t>Accent (#0a958b)</a:t>
            </a:r>
            <a:endParaRPr sz="1800">
              <a:solidFill>
                <a:srgbClr val="0A958B"/>
              </a:solidFill>
            </a:endParaRPr>
          </a:p>
          <a:p>
            <a:pPr marL="0" lvl="0" indent="0" algn="l" rtl="0">
              <a:spcBef>
                <a:spcPts val="0"/>
              </a:spcBef>
              <a:spcAft>
                <a:spcPts val="0"/>
              </a:spcAft>
              <a:buClr>
                <a:schemeClr val="dk1"/>
              </a:buClr>
              <a:buSzPts val="1100"/>
              <a:buFont typeface="Arial"/>
              <a:buNone/>
            </a:pPr>
            <a:r>
              <a:rPr lang="en" sz="1800">
                <a:solidFill>
                  <a:srgbClr val="77978E"/>
                </a:solidFill>
              </a:rPr>
              <a:t>Accent (#77978e)</a:t>
            </a:r>
            <a:endParaRPr sz="1800">
              <a:solidFill>
                <a:srgbClr val="0A958B"/>
              </a:solidFill>
            </a:endParaRPr>
          </a:p>
          <a:p>
            <a:pPr marL="0" lvl="0" indent="0" algn="l" rtl="0">
              <a:spcBef>
                <a:spcPts val="0"/>
              </a:spcBef>
              <a:spcAft>
                <a:spcPts val="0"/>
              </a:spcAft>
              <a:buNone/>
            </a:pPr>
            <a:r>
              <a:rPr lang="en" sz="1800">
                <a:solidFill>
                  <a:srgbClr val="82825C"/>
                </a:solidFill>
              </a:rPr>
              <a:t>Accent (#82825c)</a:t>
            </a:r>
            <a:endParaRPr sz="1800">
              <a:solidFill>
                <a:srgbClr val="82825C"/>
              </a:solidFill>
              <a:highlight>
                <a:srgbClr val="A22F06"/>
              </a:highlight>
            </a:endParaRPr>
          </a:p>
          <a:p>
            <a:pPr marL="0" lvl="0" indent="0" algn="l" rtl="0">
              <a:spcBef>
                <a:spcPts val="0"/>
              </a:spcBef>
              <a:spcAft>
                <a:spcPts val="0"/>
              </a:spcAft>
              <a:buNone/>
            </a:pPr>
            <a:r>
              <a:rPr lang="en" sz="1800">
                <a:solidFill>
                  <a:srgbClr val="A22F06"/>
                </a:solidFill>
              </a:rPr>
              <a:t>Accent (#a22f06)</a:t>
            </a:r>
            <a:endParaRPr sz="1800">
              <a:solidFill>
                <a:srgbClr val="8E6B33"/>
              </a:solidFill>
            </a:endParaRPr>
          </a:p>
          <a:p>
            <a:pPr marL="0" lvl="0" indent="0" algn="l" rtl="0">
              <a:spcBef>
                <a:spcPts val="0"/>
              </a:spcBef>
              <a:spcAft>
                <a:spcPts val="0"/>
              </a:spcAft>
              <a:buNone/>
            </a:pPr>
            <a:r>
              <a:rPr lang="en" sz="1800">
                <a:solidFill>
                  <a:srgbClr val="8E6B33"/>
                </a:solidFill>
              </a:rPr>
              <a:t>Accent (#8e6b33)</a:t>
            </a:r>
            <a:endParaRPr sz="1800">
              <a:solidFill>
                <a:srgbClr val="8E6B33"/>
              </a:solidFill>
            </a:endParaRPr>
          </a:p>
        </p:txBody>
      </p:sp>
      <p:pic>
        <p:nvPicPr>
          <p:cNvPr id="392" name="Google Shape;392;p46"/>
          <p:cNvPicPr preferRelativeResize="0"/>
          <p:nvPr/>
        </p:nvPicPr>
        <p:blipFill>
          <a:blip r:embed="rId3">
            <a:alphaModFix/>
          </a:blip>
          <a:stretch>
            <a:fillRect/>
          </a:stretch>
        </p:blipFill>
        <p:spPr>
          <a:xfrm>
            <a:off x="4094634" y="0"/>
            <a:ext cx="5049368" cy="5143501"/>
          </a:xfrm>
          <a:prstGeom prst="rect">
            <a:avLst/>
          </a:prstGeom>
          <a:noFill/>
          <a:ln>
            <a:noFill/>
          </a:ln>
          <a:effectLst>
            <a:outerShdw dist="19050" dir="5400000" algn="bl" rotWithShape="0">
              <a:srgbClr val="000000">
                <a:alpha val="50000"/>
              </a:srgbClr>
            </a:outerShdw>
            <a:reflection endPos="30000" dist="38100" dir="5400000" fadeDir="5400012" sy="-100000" algn="bl" rotWithShape="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96"/>
        <p:cNvGrpSpPr/>
        <p:nvPr/>
      </p:nvGrpSpPr>
      <p:grpSpPr>
        <a:xfrm>
          <a:off x="0" y="0"/>
          <a:ext cx="0" cy="0"/>
          <a:chOff x="0" y="0"/>
          <a:chExt cx="0" cy="0"/>
        </a:xfrm>
      </p:grpSpPr>
      <p:sp>
        <p:nvSpPr>
          <p:cNvPr id="397" name="Google Shape;397;p47"/>
          <p:cNvSpPr txBox="1">
            <a:spLocks noGrp="1"/>
          </p:cNvSpPr>
          <p:nvPr>
            <p:ph type="body" idx="1"/>
          </p:nvPr>
        </p:nvSpPr>
        <p:spPr>
          <a:xfrm>
            <a:off x="311700" y="4130375"/>
            <a:ext cx="8520600" cy="913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275"/>
              <a:buNone/>
            </a:pPr>
            <a:r>
              <a:rPr lang="en" sz="1150"/>
              <a:t>Fig 1. Study design. (A) Three sites (Mahana, Hilton, Manava) were established in October 2019 by transplanting in 10 colonies of (B) Acropora pulchra colonies and tagging 15 colonies of C) Pocillopora spp. and D) Porites spp. at each site. Colonies were sampled in January, March, September, and November of 2020.</a:t>
            </a:r>
            <a:endParaRPr sz="1150"/>
          </a:p>
          <a:p>
            <a:pPr marL="0" lvl="0" indent="0" algn="l" rtl="0">
              <a:lnSpc>
                <a:spcPct val="95000"/>
              </a:lnSpc>
              <a:spcBef>
                <a:spcPts val="1200"/>
              </a:spcBef>
              <a:spcAft>
                <a:spcPts val="0"/>
              </a:spcAft>
              <a:buSzPts val="275"/>
              <a:buNone/>
            </a:pPr>
            <a:endParaRPr sz="1150"/>
          </a:p>
          <a:p>
            <a:pPr marL="0" lvl="0" indent="0" algn="l" rtl="0">
              <a:lnSpc>
                <a:spcPct val="95000"/>
              </a:lnSpc>
              <a:spcBef>
                <a:spcPts val="1200"/>
              </a:spcBef>
              <a:spcAft>
                <a:spcPts val="1200"/>
              </a:spcAft>
              <a:buSzPts val="275"/>
              <a:buNone/>
            </a:pPr>
            <a:endParaRPr sz="1150"/>
          </a:p>
        </p:txBody>
      </p:sp>
      <p:pic>
        <p:nvPicPr>
          <p:cNvPr id="398" name="Google Shape;398;p47"/>
          <p:cNvPicPr preferRelativeResize="0"/>
          <p:nvPr/>
        </p:nvPicPr>
        <p:blipFill>
          <a:blip r:embed="rId3">
            <a:alphaModFix/>
          </a:blip>
          <a:stretch>
            <a:fillRect/>
          </a:stretch>
        </p:blipFill>
        <p:spPr>
          <a:xfrm>
            <a:off x="1562250" y="598725"/>
            <a:ext cx="5648325" cy="321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Hypotheses</a:t>
            </a:r>
            <a:endParaRPr/>
          </a:p>
        </p:txBody>
      </p:sp>
      <p:sp>
        <p:nvSpPr>
          <p:cNvPr id="404" name="Google Shape;404;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000000"/>
              </a:buClr>
              <a:buSzPts val="1300"/>
              <a:buChar char="●"/>
            </a:pPr>
            <a:r>
              <a:rPr lang="en" sz="1300">
                <a:solidFill>
                  <a:srgbClr val="000000"/>
                </a:solidFill>
              </a:rPr>
              <a:t>Conserved miRNAs are more highly expressed on average</a:t>
            </a:r>
            <a:endParaRPr sz="1300">
              <a:solidFill>
                <a:srgbClr val="000000"/>
              </a:solidFill>
            </a:endParaRPr>
          </a:p>
          <a:p>
            <a:pPr marL="457200" lvl="0" indent="-311150" algn="l" rtl="0">
              <a:spcBef>
                <a:spcPts val="0"/>
              </a:spcBef>
              <a:spcAft>
                <a:spcPts val="0"/>
              </a:spcAft>
              <a:buClr>
                <a:srgbClr val="000000"/>
              </a:buClr>
              <a:buSzPts val="1300"/>
              <a:buChar char="●"/>
            </a:pPr>
            <a:r>
              <a:rPr lang="en" sz="1300">
                <a:solidFill>
                  <a:srgbClr val="000000"/>
                </a:solidFill>
              </a:rPr>
              <a:t>miRNA primarily bind to the mRNA 3’UTR</a:t>
            </a:r>
            <a:endParaRPr sz="1300">
              <a:solidFill>
                <a:srgbClr val="000000"/>
              </a:solidFill>
            </a:endParaRPr>
          </a:p>
          <a:p>
            <a:pPr marL="457200" lvl="0" indent="-311150" algn="l" rtl="0">
              <a:spcBef>
                <a:spcPts val="0"/>
              </a:spcBef>
              <a:spcAft>
                <a:spcPts val="0"/>
              </a:spcAft>
              <a:buClr>
                <a:srgbClr val="000000"/>
              </a:buClr>
              <a:buSzPts val="1300"/>
              <a:buChar char="●"/>
            </a:pPr>
            <a:r>
              <a:rPr lang="en" sz="1300">
                <a:solidFill>
                  <a:srgbClr val="000000"/>
                </a:solidFill>
              </a:rPr>
              <a:t>miRNA-mRNA predicted binding is associated with coexpression</a:t>
            </a:r>
            <a:endParaRPr sz="1300">
              <a:solidFill>
                <a:srgbClr val="000000"/>
              </a:solidFill>
            </a:endParaRPr>
          </a:p>
          <a:p>
            <a:pPr marL="457200" lvl="0" indent="0" algn="l" rtl="0">
              <a:spcBef>
                <a:spcPts val="0"/>
              </a:spcBef>
              <a:spcAft>
                <a:spcPts val="0"/>
              </a:spcAft>
              <a:buNone/>
            </a:pPr>
            <a:endParaRPr sz="1300">
              <a:solidFill>
                <a:srgbClr val="000000"/>
              </a:solidFill>
            </a:endParaRPr>
          </a:p>
          <a:p>
            <a:pPr marL="457200" lvl="0" indent="-311150" algn="l" rtl="0">
              <a:spcBef>
                <a:spcPts val="0"/>
              </a:spcBef>
              <a:spcAft>
                <a:spcPts val="0"/>
              </a:spcAft>
              <a:buClr>
                <a:srgbClr val="000000"/>
              </a:buClr>
              <a:buSzPts val="1300"/>
              <a:buChar char="●"/>
            </a:pPr>
            <a:r>
              <a:rPr lang="en" sz="1300">
                <a:solidFill>
                  <a:srgbClr val="000000"/>
                </a:solidFill>
              </a:rPr>
              <a:t>siRNAs are associated with transposon silencing</a:t>
            </a:r>
            <a:endParaRPr sz="1300">
              <a:solidFill>
                <a:srgbClr val="000000"/>
              </a:solidFill>
            </a:endParaRPr>
          </a:p>
          <a:p>
            <a:pPr marL="457200" lvl="0" indent="0" algn="l" rtl="0">
              <a:spcBef>
                <a:spcPts val="0"/>
              </a:spcBef>
              <a:spcAft>
                <a:spcPts val="0"/>
              </a:spcAft>
              <a:buNone/>
            </a:pPr>
            <a:endParaRPr sz="1300">
              <a:solidFill>
                <a:srgbClr val="000000"/>
              </a:solidFill>
            </a:endParaRPr>
          </a:p>
          <a:p>
            <a:pPr marL="457200" lvl="0" indent="-311150" algn="l" rtl="0">
              <a:spcBef>
                <a:spcPts val="0"/>
              </a:spcBef>
              <a:spcAft>
                <a:spcPts val="0"/>
              </a:spcAft>
              <a:buClr>
                <a:srgbClr val="000000"/>
              </a:buClr>
              <a:buSzPts val="1300"/>
              <a:buChar char="●"/>
            </a:pPr>
            <a:r>
              <a:rPr lang="en" sz="1300">
                <a:solidFill>
                  <a:srgbClr val="000000"/>
                </a:solidFill>
              </a:rPr>
              <a:t>Some lncRNAs act as miRNA precursors (lncRNA contains multiple pre-miRNAs, expression levels are positively related)</a:t>
            </a:r>
            <a:endParaRPr sz="1300">
              <a:solidFill>
                <a:srgbClr val="000000"/>
              </a:solidFill>
            </a:endParaRPr>
          </a:p>
          <a:p>
            <a:pPr marL="457200" lvl="0" indent="-311150" algn="l" rtl="0">
              <a:spcBef>
                <a:spcPts val="0"/>
              </a:spcBef>
              <a:spcAft>
                <a:spcPts val="0"/>
              </a:spcAft>
              <a:buClr>
                <a:srgbClr val="000000"/>
              </a:buClr>
              <a:buSzPts val="1300"/>
              <a:buChar char="●"/>
            </a:pPr>
            <a:r>
              <a:rPr lang="en" sz="1300">
                <a:solidFill>
                  <a:srgbClr val="000000"/>
                </a:solidFill>
              </a:rPr>
              <a:t>Some lncRNAs act as miRNA sponges (miRNA binds to lncRNA, expression levels are negatively related)</a:t>
            </a:r>
            <a:endParaRPr sz="1300">
              <a:solidFill>
                <a:srgbClr val="000000"/>
              </a:solidFill>
            </a:endParaRPr>
          </a:p>
          <a:p>
            <a:pPr marL="457200" lvl="0" indent="0" algn="l" rtl="0">
              <a:spcBef>
                <a:spcPts val="0"/>
              </a:spcBef>
              <a:spcAft>
                <a:spcPts val="0"/>
              </a:spcAft>
              <a:buNone/>
            </a:pPr>
            <a:endParaRPr sz="1300">
              <a:solidFill>
                <a:srgbClr val="000000"/>
              </a:solidFill>
            </a:endParaRPr>
          </a:p>
          <a:p>
            <a:pPr marL="457200" lvl="0" indent="-311150" algn="l" rtl="0">
              <a:spcBef>
                <a:spcPts val="0"/>
              </a:spcBef>
              <a:spcAft>
                <a:spcPts val="0"/>
              </a:spcAft>
              <a:buClr>
                <a:srgbClr val="000000"/>
              </a:buClr>
              <a:buSzPts val="1300"/>
              <a:buChar char="●"/>
            </a:pPr>
            <a:r>
              <a:rPr lang="en" sz="1300">
                <a:solidFill>
                  <a:srgbClr val="000000"/>
                </a:solidFill>
              </a:rPr>
              <a:t>As in other marine invertebrates, differential methylation patterns (DMPs) are not associated with differential gene expression</a:t>
            </a:r>
            <a:endParaRPr sz="1300">
              <a:solidFill>
                <a:srgbClr val="000000"/>
              </a:solidFill>
            </a:endParaRPr>
          </a:p>
          <a:p>
            <a:pPr marL="457200" lvl="0" indent="-311150" algn="l" rtl="0">
              <a:spcBef>
                <a:spcPts val="0"/>
              </a:spcBef>
              <a:spcAft>
                <a:spcPts val="0"/>
              </a:spcAft>
              <a:buClr>
                <a:srgbClr val="000000"/>
              </a:buClr>
              <a:buSzPts val="1300"/>
              <a:buChar char="●"/>
            </a:pPr>
            <a:r>
              <a:rPr lang="en" sz="1300">
                <a:solidFill>
                  <a:srgbClr val="000000"/>
                </a:solidFill>
              </a:rPr>
              <a:t>DMPs are associated with gene expression variability/transcriptional noise</a:t>
            </a:r>
            <a:endParaRPr sz="1300">
              <a:solidFill>
                <a:srgbClr val="000000"/>
              </a:solidFill>
            </a:endParaRPr>
          </a:p>
          <a:p>
            <a:pPr marL="457200" lvl="0" indent="-311150" algn="l" rtl="0">
              <a:spcBef>
                <a:spcPts val="0"/>
              </a:spcBef>
              <a:spcAft>
                <a:spcPts val="0"/>
              </a:spcAft>
              <a:buClr>
                <a:srgbClr val="000000"/>
              </a:buClr>
              <a:buSzPts val="1300"/>
              <a:buChar char="●"/>
            </a:pPr>
            <a:r>
              <a:rPr lang="en" sz="1300">
                <a:solidFill>
                  <a:srgbClr val="000000"/>
                </a:solidFill>
              </a:rPr>
              <a:t>siRNA expression is associated with differential methylation</a:t>
            </a:r>
            <a:endParaRPr sz="1500">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A1E29"/>
        </a:solidFill>
        <a:effectLst/>
      </p:bgPr>
    </p:bg>
    <p:spTree>
      <p:nvGrpSpPr>
        <p:cNvPr id="1" name="Shape 408"/>
        <p:cNvGrpSpPr/>
        <p:nvPr/>
      </p:nvGrpSpPr>
      <p:grpSpPr>
        <a:xfrm>
          <a:off x="0" y="0"/>
          <a:ext cx="0" cy="0"/>
          <a:chOff x="0" y="0"/>
          <a:chExt cx="0" cy="0"/>
        </a:xfrm>
      </p:grpSpPr>
      <p:sp>
        <p:nvSpPr>
          <p:cNvPr id="409" name="Google Shape;409;p49"/>
          <p:cNvSpPr/>
          <p:nvPr/>
        </p:nvSpPr>
        <p:spPr>
          <a:xfrm>
            <a:off x="4759675" y="-100"/>
            <a:ext cx="372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0" name="Google Shape;410;p49"/>
          <p:cNvSpPr txBox="1">
            <a:spLocks noGrp="1"/>
          </p:cNvSpPr>
          <p:nvPr>
            <p:ph type="title"/>
          </p:nvPr>
        </p:nvSpPr>
        <p:spPr>
          <a:xfrm>
            <a:off x="311700" y="445025"/>
            <a:ext cx="4215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solidFill>
                  <a:srgbClr val="FBFBFC"/>
                </a:solidFill>
              </a:rPr>
              <a:t>Non-coding RNAs (ncRNAs)</a:t>
            </a:r>
            <a:endParaRPr sz="2500">
              <a:solidFill>
                <a:srgbClr val="FBFBFC"/>
              </a:solidFill>
            </a:endParaRPr>
          </a:p>
        </p:txBody>
      </p:sp>
      <p:sp>
        <p:nvSpPr>
          <p:cNvPr id="411" name="Google Shape;411;p49"/>
          <p:cNvSpPr txBox="1">
            <a:spLocks noGrp="1"/>
          </p:cNvSpPr>
          <p:nvPr>
            <p:ph type="body" idx="1"/>
          </p:nvPr>
        </p:nvSpPr>
        <p:spPr>
          <a:xfrm>
            <a:off x="311700" y="1164675"/>
            <a:ext cx="4364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FBFBFC"/>
                </a:solidFill>
              </a:rPr>
              <a:t>Micro RNA (miRNA) – myriad gene expression regulation</a:t>
            </a:r>
            <a:endParaRPr>
              <a:solidFill>
                <a:srgbClr val="FBFBFC"/>
              </a:solidFill>
            </a:endParaRPr>
          </a:p>
          <a:p>
            <a:pPr marL="0" lvl="0" indent="0" algn="l" rtl="0">
              <a:spcBef>
                <a:spcPts val="1200"/>
              </a:spcBef>
              <a:spcAft>
                <a:spcPts val="0"/>
              </a:spcAft>
              <a:buNone/>
            </a:pPr>
            <a:endParaRPr>
              <a:solidFill>
                <a:srgbClr val="FBFBFC"/>
              </a:solidFill>
            </a:endParaRPr>
          </a:p>
          <a:p>
            <a:pPr marL="0" lvl="0" indent="0" algn="l" rtl="0">
              <a:spcBef>
                <a:spcPts val="1200"/>
              </a:spcBef>
              <a:spcAft>
                <a:spcPts val="1200"/>
              </a:spcAft>
              <a:buNone/>
            </a:pPr>
            <a:r>
              <a:rPr lang="en">
                <a:solidFill>
                  <a:srgbClr val="FBFBFC"/>
                </a:solidFill>
              </a:rPr>
              <a:t>Long non-coding RNAs (lncRNAs) – diverse size, structure, and function, including as guide, scaffold, decoy, </a:t>
            </a:r>
            <a:r>
              <a:rPr lang="en" b="1">
                <a:solidFill>
                  <a:srgbClr val="FBFBFC"/>
                </a:solidFill>
              </a:rPr>
              <a:t>miRNA sponge, </a:t>
            </a:r>
            <a:r>
              <a:rPr lang="en">
                <a:solidFill>
                  <a:srgbClr val="FBFBFC"/>
                </a:solidFill>
              </a:rPr>
              <a:t>and</a:t>
            </a:r>
            <a:r>
              <a:rPr lang="en" b="1">
                <a:solidFill>
                  <a:srgbClr val="FBFBFC"/>
                </a:solidFill>
              </a:rPr>
              <a:t> miRNA precursor</a:t>
            </a:r>
            <a:br>
              <a:rPr lang="en" b="1">
                <a:solidFill>
                  <a:srgbClr val="FBFBFC"/>
                </a:solidFill>
              </a:rPr>
            </a:br>
            <a:br>
              <a:rPr lang="en">
                <a:solidFill>
                  <a:srgbClr val="FBFBFC"/>
                </a:solidFill>
              </a:rPr>
            </a:br>
            <a:endParaRPr>
              <a:solidFill>
                <a:srgbClr val="FBFBFC"/>
              </a:solidFill>
            </a:endParaRPr>
          </a:p>
        </p:txBody>
      </p:sp>
      <p:grpSp>
        <p:nvGrpSpPr>
          <p:cNvPr id="412" name="Google Shape;412;p49"/>
          <p:cNvGrpSpPr/>
          <p:nvPr/>
        </p:nvGrpSpPr>
        <p:grpSpPr>
          <a:xfrm>
            <a:off x="4759682" y="1468826"/>
            <a:ext cx="3710131" cy="2205827"/>
            <a:chOff x="4236650" y="1280700"/>
            <a:chExt cx="3617875" cy="1928676"/>
          </a:xfrm>
        </p:grpSpPr>
        <p:pic>
          <p:nvPicPr>
            <p:cNvPr id="413" name="Google Shape;413;p49"/>
            <p:cNvPicPr preferRelativeResize="0"/>
            <p:nvPr/>
          </p:nvPicPr>
          <p:blipFill rotWithShape="1">
            <a:blip r:embed="rId3">
              <a:alphaModFix/>
            </a:blip>
            <a:srcRect l="87434" t="39563" b="7551"/>
            <a:stretch/>
          </p:blipFill>
          <p:spPr>
            <a:xfrm>
              <a:off x="6553350" y="1280700"/>
              <a:ext cx="1301175" cy="1687799"/>
            </a:xfrm>
            <a:prstGeom prst="rect">
              <a:avLst/>
            </a:prstGeom>
            <a:noFill/>
            <a:ln>
              <a:noFill/>
            </a:ln>
          </p:spPr>
        </p:pic>
        <p:pic>
          <p:nvPicPr>
            <p:cNvPr id="414" name="Google Shape;414;p49"/>
            <p:cNvPicPr preferRelativeResize="0"/>
            <p:nvPr/>
          </p:nvPicPr>
          <p:blipFill rotWithShape="1">
            <a:blip r:embed="rId3">
              <a:alphaModFix/>
            </a:blip>
            <a:srcRect l="77632" t="91287" r="11210"/>
            <a:stretch/>
          </p:blipFill>
          <p:spPr>
            <a:xfrm>
              <a:off x="6629888" y="2933076"/>
              <a:ext cx="1148100" cy="276301"/>
            </a:xfrm>
            <a:prstGeom prst="rect">
              <a:avLst/>
            </a:prstGeom>
            <a:noFill/>
            <a:ln>
              <a:noFill/>
            </a:ln>
          </p:spPr>
        </p:pic>
        <p:pic>
          <p:nvPicPr>
            <p:cNvPr id="415" name="Google Shape;415;p49"/>
            <p:cNvPicPr preferRelativeResize="0"/>
            <p:nvPr/>
          </p:nvPicPr>
          <p:blipFill rotWithShape="1">
            <a:blip r:embed="rId3">
              <a:alphaModFix/>
            </a:blip>
            <a:srcRect l="42920" t="39080" r="34527"/>
            <a:stretch/>
          </p:blipFill>
          <p:spPr>
            <a:xfrm>
              <a:off x="4236650" y="1280700"/>
              <a:ext cx="2316698" cy="1928676"/>
            </a:xfrm>
            <a:prstGeom prst="rect">
              <a:avLst/>
            </a:prstGeom>
            <a:noFill/>
            <a:ln>
              <a:noFill/>
            </a:ln>
          </p:spPr>
        </p:pic>
      </p:grpSp>
      <p:sp>
        <p:nvSpPr>
          <p:cNvPr id="416" name="Google Shape;416;p49"/>
          <p:cNvSpPr txBox="1"/>
          <p:nvPr/>
        </p:nvSpPr>
        <p:spPr>
          <a:xfrm>
            <a:off x="5998550" y="4874300"/>
            <a:ext cx="2479500" cy="26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chemeClr val="dk2"/>
                </a:solidFill>
              </a:rPr>
              <a:t>Adapted from Chao et al. 2022</a:t>
            </a:r>
            <a:endParaRPr sz="8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sp>
        <p:nvSpPr>
          <p:cNvPr id="421" name="Google Shape;421;p50"/>
          <p:cNvSpPr txBox="1">
            <a:spLocks noGrp="1"/>
          </p:cNvSpPr>
          <p:nvPr>
            <p:ph type="title"/>
          </p:nvPr>
        </p:nvSpPr>
        <p:spPr>
          <a:xfrm>
            <a:off x="258125" y="445025"/>
            <a:ext cx="431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lncRNA - miRNA interactions</a:t>
            </a:r>
            <a:endParaRPr/>
          </a:p>
        </p:txBody>
      </p:sp>
      <p:sp>
        <p:nvSpPr>
          <p:cNvPr id="422" name="Google Shape;422;p50"/>
          <p:cNvSpPr txBox="1">
            <a:spLocks noGrp="1"/>
          </p:cNvSpPr>
          <p:nvPr>
            <p:ph type="body" idx="1"/>
          </p:nvPr>
        </p:nvSpPr>
        <p:spPr>
          <a:xfrm>
            <a:off x="190600" y="1095925"/>
            <a:ext cx="4260300" cy="3680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7 lncRNAs functioning as miRNA precursor, for 2 different miRNAs</a:t>
            </a:r>
            <a:br>
              <a:rPr lang="en" sz="1600"/>
            </a:br>
            <a:r>
              <a:rPr lang="en" sz="1600"/>
              <a:t>[need to confirm with coexpression]</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Putative lncRNA sponges [need expression to confirm]</a:t>
            </a:r>
            <a:endParaRPr sz="1600"/>
          </a:p>
          <a:p>
            <a:pPr marL="457200" lvl="0" indent="-330200" algn="l" rtl="0">
              <a:spcBef>
                <a:spcPts val="0"/>
              </a:spcBef>
              <a:spcAft>
                <a:spcPts val="0"/>
              </a:spcAft>
              <a:buSzPts val="1600"/>
              <a:buChar char="●"/>
            </a:pPr>
            <a:r>
              <a:rPr lang="en" sz="1600"/>
              <a:t>^ once have lncRNA-miRNA interactions, can associate with putative function</a:t>
            </a:r>
            <a:endParaRPr sz="1600"/>
          </a:p>
          <a:p>
            <a:pPr marL="0" lvl="0" indent="0" algn="l" rtl="0">
              <a:spcBef>
                <a:spcPts val="0"/>
              </a:spcBef>
              <a:spcAft>
                <a:spcPts val="0"/>
              </a:spcAft>
              <a:buNone/>
            </a:pPr>
            <a:endParaRPr sz="1600"/>
          </a:p>
        </p:txBody>
      </p:sp>
      <p:sp>
        <p:nvSpPr>
          <p:cNvPr id="423" name="Google Shape;423;p50"/>
          <p:cNvSpPr/>
          <p:nvPr/>
        </p:nvSpPr>
        <p:spPr>
          <a:xfrm>
            <a:off x="4572000" y="75"/>
            <a:ext cx="45720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4" name="Google Shape;424;p50"/>
          <p:cNvSpPr txBox="1"/>
          <p:nvPr/>
        </p:nvSpPr>
        <p:spPr>
          <a:xfrm>
            <a:off x="4572000" y="1152475"/>
            <a:ext cx="4260300" cy="3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8"/>
        <p:cNvGrpSpPr/>
        <p:nvPr/>
      </p:nvGrpSpPr>
      <p:grpSpPr>
        <a:xfrm>
          <a:off x="0" y="0"/>
          <a:ext cx="0" cy="0"/>
          <a:chOff x="0" y="0"/>
          <a:chExt cx="0" cy="0"/>
        </a:xfrm>
      </p:grpSpPr>
      <p:sp>
        <p:nvSpPr>
          <p:cNvPr id="429" name="Google Shape;429;p51"/>
          <p:cNvSpPr txBox="1"/>
          <p:nvPr/>
        </p:nvSpPr>
        <p:spPr>
          <a:xfrm>
            <a:off x="7653675" y="4848700"/>
            <a:ext cx="1490400" cy="29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rPr>
              <a:t>Vella &amp; Slack, 2005</a:t>
            </a:r>
            <a:endParaRPr sz="1000">
              <a:solidFill>
                <a:schemeClr val="lt1"/>
              </a:solidFill>
            </a:endParaRPr>
          </a:p>
        </p:txBody>
      </p:sp>
      <p:pic>
        <p:nvPicPr>
          <p:cNvPr id="430" name="Google Shape;430;p51"/>
          <p:cNvPicPr preferRelativeResize="0"/>
          <p:nvPr/>
        </p:nvPicPr>
        <p:blipFill>
          <a:blip r:embed="rId3">
            <a:alphaModFix/>
          </a:blip>
          <a:stretch>
            <a:fillRect/>
          </a:stretch>
        </p:blipFill>
        <p:spPr>
          <a:xfrm>
            <a:off x="748138" y="516437"/>
            <a:ext cx="7647724" cy="4110626"/>
          </a:xfrm>
          <a:prstGeom prst="rect">
            <a:avLst/>
          </a:prstGeom>
          <a:noFill/>
          <a:ln>
            <a:noFill/>
          </a:ln>
        </p:spPr>
      </p:pic>
      <p:sp>
        <p:nvSpPr>
          <p:cNvPr id="431" name="Google Shape;431;p51"/>
          <p:cNvSpPr/>
          <p:nvPr/>
        </p:nvSpPr>
        <p:spPr>
          <a:xfrm>
            <a:off x="3628675" y="1814925"/>
            <a:ext cx="1564800" cy="1247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 name="Google Shape;432;p51"/>
          <p:cNvSpPr txBox="1"/>
          <p:nvPr/>
        </p:nvSpPr>
        <p:spPr>
          <a:xfrm>
            <a:off x="5867375" y="1609225"/>
            <a:ext cx="2528400" cy="14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solidFill>
                  <a:schemeClr val="dk1"/>
                </a:solidFill>
              </a:rPr>
              <a:t>Cnidaria:</a:t>
            </a:r>
            <a:endParaRPr sz="1800" b="1">
              <a:solidFill>
                <a:schemeClr val="dk2"/>
              </a:solidFill>
            </a:endParaRPr>
          </a:p>
          <a:p>
            <a:pPr marL="457200" lvl="0" indent="-342900" algn="l" rtl="0">
              <a:spcBef>
                <a:spcPts val="0"/>
              </a:spcBef>
              <a:spcAft>
                <a:spcPts val="0"/>
              </a:spcAft>
              <a:buClr>
                <a:schemeClr val="dk2"/>
              </a:buClr>
              <a:buSzPts val="1800"/>
              <a:buChar char="●"/>
            </a:pPr>
            <a:r>
              <a:rPr lang="en" sz="1800" b="1">
                <a:solidFill>
                  <a:schemeClr val="dk2"/>
                </a:solidFill>
              </a:rPr>
              <a:t>Less conserved</a:t>
            </a:r>
            <a:endParaRPr sz="1800" b="1">
              <a:solidFill>
                <a:schemeClr val="dk2"/>
              </a:solidFill>
            </a:endParaRPr>
          </a:p>
          <a:p>
            <a:pPr marL="457200" lvl="0" indent="-342900" algn="l" rtl="0">
              <a:spcBef>
                <a:spcPts val="0"/>
              </a:spcBef>
              <a:spcAft>
                <a:spcPts val="0"/>
              </a:spcAft>
              <a:buClr>
                <a:schemeClr val="dk2"/>
              </a:buClr>
              <a:buSzPts val="1800"/>
              <a:buChar char="●"/>
            </a:pPr>
            <a:r>
              <a:rPr lang="en" sz="1800" b="1">
                <a:solidFill>
                  <a:schemeClr val="dk2"/>
                </a:solidFill>
              </a:rPr>
              <a:t>Fewer targets</a:t>
            </a:r>
            <a:endParaRPr sz="1800" b="1">
              <a:solidFill>
                <a:schemeClr val="dk2"/>
              </a:solidFill>
            </a:endParaRPr>
          </a:p>
          <a:p>
            <a:pPr marL="457200" lvl="0" indent="-342900" algn="l" rtl="0">
              <a:spcBef>
                <a:spcPts val="0"/>
              </a:spcBef>
              <a:spcAft>
                <a:spcPts val="0"/>
              </a:spcAft>
              <a:buClr>
                <a:schemeClr val="dk2"/>
              </a:buClr>
              <a:buSzPts val="1800"/>
              <a:buChar char="●"/>
            </a:pPr>
            <a:r>
              <a:rPr lang="en" sz="1800" b="1">
                <a:solidFill>
                  <a:schemeClr val="dk2"/>
                </a:solidFill>
              </a:rPr>
              <a:t>Higher target complementarity</a:t>
            </a:r>
            <a:endParaRPr sz="1800" b="1">
              <a:solidFill>
                <a:schemeClr val="dk2"/>
              </a:solidFill>
            </a:endParaRPr>
          </a:p>
          <a:p>
            <a:pPr marL="0" lvl="0" indent="0" algn="l" rtl="0">
              <a:spcBef>
                <a:spcPts val="0"/>
              </a:spcBef>
              <a:spcAft>
                <a:spcPts val="0"/>
              </a:spcAft>
              <a:buNone/>
            </a:pPr>
            <a:endParaRPr sz="1800" b="1">
              <a:solidFill>
                <a:schemeClr val="dk2"/>
              </a:solidFill>
            </a:endParaRPr>
          </a:p>
          <a:p>
            <a:pPr marL="0" lvl="0" indent="0" algn="l" rtl="0">
              <a:spcBef>
                <a:spcPts val="0"/>
              </a:spcBef>
              <a:spcAft>
                <a:spcPts val="0"/>
              </a:spcAft>
              <a:buNone/>
            </a:pPr>
            <a:endParaRPr sz="18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36"/>
        <p:cNvGrpSpPr/>
        <p:nvPr/>
      </p:nvGrpSpPr>
      <p:grpSpPr>
        <a:xfrm>
          <a:off x="0" y="0"/>
          <a:ext cx="0" cy="0"/>
          <a:chOff x="0" y="0"/>
          <a:chExt cx="0" cy="0"/>
        </a:xfrm>
      </p:grpSpPr>
      <p:sp>
        <p:nvSpPr>
          <p:cNvPr id="437" name="Google Shape;437;p52"/>
          <p:cNvSpPr txBox="1">
            <a:spLocks noGrp="1"/>
          </p:cNvSpPr>
          <p:nvPr>
            <p:ph type="title"/>
          </p:nvPr>
        </p:nvSpPr>
        <p:spPr>
          <a:xfrm>
            <a:off x="0" y="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Methods</a:t>
            </a:r>
            <a:endParaRPr/>
          </a:p>
        </p:txBody>
      </p:sp>
      <p:sp>
        <p:nvSpPr>
          <p:cNvPr id="438" name="Google Shape;438;p52"/>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miRNA identification through ShortStack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miRNA-mRNA target prediction performed using miRanda</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miRNA-mRNA coexpression evaluated using Pearson’s correlation coefficient</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
        <p:nvSpPr>
          <p:cNvPr id="439" name="Google Shape;439;p52"/>
          <p:cNvSpPr/>
          <p:nvPr/>
        </p:nvSpPr>
        <p:spPr>
          <a:xfrm>
            <a:off x="4572000" y="75"/>
            <a:ext cx="45720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52"/>
          <p:cNvSpPr txBox="1"/>
          <p:nvPr/>
        </p:nvSpPr>
        <p:spPr>
          <a:xfrm>
            <a:off x="4572000" y="1152475"/>
            <a:ext cx="4260300" cy="3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441" name="Google Shape;441;p52"/>
          <p:cNvSpPr txBox="1"/>
          <p:nvPr/>
        </p:nvSpPr>
        <p:spPr>
          <a:xfrm>
            <a:off x="5101775" y="582725"/>
            <a:ext cx="3505800" cy="39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[Diagram figure of data analysis pipeline]</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l="1504" r="97891"/>
          <a:stretch/>
        </p:blipFill>
        <p:spPr>
          <a:xfrm>
            <a:off x="5147475" y="0"/>
            <a:ext cx="3996549" cy="5143499"/>
          </a:xfrm>
          <a:prstGeom prst="rect">
            <a:avLst/>
          </a:prstGeom>
          <a:noFill/>
          <a:ln>
            <a:noFill/>
          </a:ln>
        </p:spPr>
      </p:pic>
      <p:pic>
        <p:nvPicPr>
          <p:cNvPr id="78" name="Google Shape;78;p16"/>
          <p:cNvPicPr preferRelativeResize="0"/>
          <p:nvPr/>
        </p:nvPicPr>
        <p:blipFill rotWithShape="1">
          <a:blip r:embed="rId3">
            <a:alphaModFix/>
          </a:blip>
          <a:srcRect l="57587" r="1378"/>
          <a:stretch/>
        </p:blipFill>
        <p:spPr>
          <a:xfrm>
            <a:off x="5147468" y="0"/>
            <a:ext cx="3022376" cy="5143499"/>
          </a:xfrm>
          <a:prstGeom prst="rect">
            <a:avLst/>
          </a:prstGeom>
          <a:noFill/>
          <a:ln>
            <a:noFill/>
          </a:ln>
        </p:spPr>
      </p:pic>
      <p:sp>
        <p:nvSpPr>
          <p:cNvPr id="79" name="Google Shape;79;p16"/>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80" name="Google Shape;80;p16"/>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Organismal Resilience</a:t>
            </a:r>
            <a:endParaRPr>
              <a:solidFill>
                <a:schemeClr val="lt1"/>
              </a:solidFill>
            </a:endParaRPr>
          </a:p>
        </p:txBody>
      </p:sp>
      <p:sp>
        <p:nvSpPr>
          <p:cNvPr id="81" name="Google Shape;81;p16"/>
          <p:cNvSpPr txBox="1">
            <a:spLocks noGrp="1"/>
          </p:cNvSpPr>
          <p:nvPr>
            <p:ph type="body" idx="1"/>
          </p:nvPr>
        </p:nvSpPr>
        <p:spPr>
          <a:xfrm>
            <a:off x="311700" y="886500"/>
            <a:ext cx="4075800" cy="1483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1000"/>
              </a:spcAft>
              <a:buClr>
                <a:schemeClr val="lt1"/>
              </a:buClr>
              <a:buSzPts val="1800"/>
              <a:buChar char="●"/>
            </a:pPr>
            <a:r>
              <a:rPr lang="en">
                <a:solidFill>
                  <a:schemeClr val="lt1"/>
                </a:solidFill>
              </a:rPr>
              <a:t>What are the molecular mechanisms involved in effective physiological responses to environmental conditions?</a:t>
            </a:r>
            <a:endParaRPr>
              <a:solidFill>
                <a:schemeClr val="lt1"/>
              </a:solidFill>
            </a:endParaRPr>
          </a:p>
        </p:txBody>
      </p:sp>
      <p:sp>
        <p:nvSpPr>
          <p:cNvPr id="82" name="Google Shape;82;p16"/>
          <p:cNvSpPr/>
          <p:nvPr/>
        </p:nvSpPr>
        <p:spPr>
          <a:xfrm>
            <a:off x="5147475" y="162900"/>
            <a:ext cx="409800" cy="409800"/>
          </a:xfrm>
          <a:prstGeom prst="rect">
            <a:avLst/>
          </a:prstGeom>
          <a:solidFill>
            <a:srgbClr val="D4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45"/>
        <p:cNvGrpSpPr/>
        <p:nvPr/>
      </p:nvGrpSpPr>
      <p:grpSpPr>
        <a:xfrm>
          <a:off x="0" y="0"/>
          <a:ext cx="0" cy="0"/>
          <a:chOff x="0" y="0"/>
          <a:chExt cx="0" cy="0"/>
        </a:xfrm>
      </p:grpSpPr>
      <p:sp>
        <p:nvSpPr>
          <p:cNvPr id="446" name="Google Shape;44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Are our miRNAs and genes directly related?</a:t>
            </a:r>
            <a:endParaRPr/>
          </a:p>
        </p:txBody>
      </p:sp>
      <p:sp>
        <p:nvSpPr>
          <p:cNvPr id="447" name="Google Shape;447;p53"/>
          <p:cNvSpPr txBox="1">
            <a:spLocks noGrp="1"/>
          </p:cNvSpPr>
          <p:nvPr>
            <p:ph type="body" idx="1"/>
          </p:nvPr>
        </p:nvSpPr>
        <p:spPr>
          <a:xfrm>
            <a:off x="311700" y="1152475"/>
            <a:ext cx="8520600" cy="130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Binding-coexpression interaction network (if I can get correlations)</a:t>
            </a:r>
            <a:endParaRPr sz="1500"/>
          </a:p>
          <a:p>
            <a:pPr marL="0" lvl="0" indent="0" algn="l" rtl="0">
              <a:spcBef>
                <a:spcPts val="1200"/>
              </a:spcBef>
              <a:spcAft>
                <a:spcPts val="0"/>
              </a:spcAft>
              <a:buNone/>
            </a:pPr>
            <a:r>
              <a:rPr lang="en" sz="1500"/>
              <a:t>WGCNA modules and compare with binding (e.g. if module contains miRNA, does that miRNA bind with other genes in the same module?)</a:t>
            </a:r>
            <a:endParaRPr sz="1500"/>
          </a:p>
          <a:p>
            <a:pPr marL="0" lvl="0" indent="0" algn="l" rtl="0">
              <a:spcBef>
                <a:spcPts val="1200"/>
              </a:spcBef>
              <a:spcAft>
                <a:spcPts val="0"/>
              </a:spcAft>
              <a:buNone/>
            </a:pPr>
            <a:endParaRPr sz="1500"/>
          </a:p>
          <a:p>
            <a:pPr marL="0" lvl="0" indent="0" algn="l" rtl="0">
              <a:spcBef>
                <a:spcPts val="1200"/>
              </a:spcBef>
              <a:spcAft>
                <a:spcPts val="1200"/>
              </a:spcAft>
              <a:buNone/>
            </a:pPr>
            <a:endParaRPr/>
          </a:p>
        </p:txBody>
      </p:sp>
      <p:pic>
        <p:nvPicPr>
          <p:cNvPr id="448" name="Google Shape;448;p53"/>
          <p:cNvPicPr preferRelativeResize="0"/>
          <p:nvPr/>
        </p:nvPicPr>
        <p:blipFill>
          <a:blip r:embed="rId3">
            <a:alphaModFix/>
          </a:blip>
          <a:stretch>
            <a:fillRect/>
          </a:stretch>
        </p:blipFill>
        <p:spPr>
          <a:xfrm>
            <a:off x="4650325" y="2591625"/>
            <a:ext cx="4085678" cy="2381826"/>
          </a:xfrm>
          <a:prstGeom prst="rect">
            <a:avLst/>
          </a:prstGeom>
          <a:noFill/>
          <a:ln>
            <a:noFill/>
          </a:ln>
        </p:spPr>
      </p:pic>
      <p:sp>
        <p:nvSpPr>
          <p:cNvPr id="449" name="Google Shape;449;p53"/>
          <p:cNvSpPr txBox="1"/>
          <p:nvPr/>
        </p:nvSpPr>
        <p:spPr>
          <a:xfrm>
            <a:off x="544675" y="2597850"/>
            <a:ext cx="3686400" cy="21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rPr>
              <a:t>Interesting sidenote: </a:t>
            </a: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 sz="1600">
                <a:solidFill>
                  <a:schemeClr val="dk2"/>
                </a:solidFill>
              </a:rPr>
              <a:t>Significant interactions suggest that A.pulchra miRNAs exhibit both binding “strategies”: seed binding (the 7-8bp spike) and more complete complementarity of the entire mature miRNA (hump in the 16-24bp range)</a:t>
            </a:r>
            <a:endParaRPr sz="16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53"/>
        <p:cNvGrpSpPr/>
        <p:nvPr/>
      </p:nvGrpSpPr>
      <p:grpSpPr>
        <a:xfrm>
          <a:off x="0" y="0"/>
          <a:ext cx="0" cy="0"/>
          <a:chOff x="0" y="0"/>
          <a:chExt cx="0" cy="0"/>
        </a:xfrm>
      </p:grpSpPr>
      <p:sp>
        <p:nvSpPr>
          <p:cNvPr id="454" name="Google Shape;454;p54"/>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 Collection</a:t>
            </a:r>
            <a:endParaRPr>
              <a:solidFill>
                <a:schemeClr val="lt1"/>
              </a:solidFill>
            </a:endParaRPr>
          </a:p>
        </p:txBody>
      </p:sp>
      <p:pic>
        <p:nvPicPr>
          <p:cNvPr id="455" name="Google Shape;455;p54"/>
          <p:cNvPicPr preferRelativeResize="0"/>
          <p:nvPr/>
        </p:nvPicPr>
        <p:blipFill rotWithShape="1">
          <a:blip r:embed="rId3">
            <a:alphaModFix/>
          </a:blip>
          <a:srcRect t="1520" b="2223"/>
          <a:stretch/>
        </p:blipFill>
        <p:spPr>
          <a:xfrm>
            <a:off x="3314499" y="0"/>
            <a:ext cx="5829502" cy="5143500"/>
          </a:xfrm>
          <a:prstGeom prst="rect">
            <a:avLst/>
          </a:prstGeom>
          <a:noFill/>
          <a:ln>
            <a:noFill/>
          </a:ln>
        </p:spPr>
      </p:pic>
      <p:sp>
        <p:nvSpPr>
          <p:cNvPr id="456" name="Google Shape;456;p54"/>
          <p:cNvSpPr txBox="1"/>
          <p:nvPr/>
        </p:nvSpPr>
        <p:spPr>
          <a:xfrm>
            <a:off x="252425" y="820200"/>
            <a:ext cx="2951700" cy="414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lt1"/>
                </a:solidFill>
              </a:rPr>
              <a:t>Sampled at 4 time points over course of one year </a:t>
            </a:r>
            <a:endParaRPr sz="1700">
              <a:solidFill>
                <a:schemeClr val="lt1"/>
              </a:solidFill>
            </a:endParaRPr>
          </a:p>
          <a:p>
            <a:pPr marL="0" lvl="0" indent="0" algn="l" rtl="0">
              <a:lnSpc>
                <a:spcPct val="115000"/>
              </a:lnSpc>
              <a:spcBef>
                <a:spcPts val="1000"/>
              </a:spcBef>
              <a:spcAft>
                <a:spcPts val="0"/>
              </a:spcAft>
              <a:buNone/>
            </a:pPr>
            <a:endParaRPr sz="1700">
              <a:solidFill>
                <a:schemeClr val="lt1"/>
              </a:solidFill>
            </a:endParaRPr>
          </a:p>
          <a:p>
            <a:pPr marL="0" lvl="0" indent="0" algn="l" rtl="0">
              <a:lnSpc>
                <a:spcPct val="115000"/>
              </a:lnSpc>
              <a:spcBef>
                <a:spcPts val="1000"/>
              </a:spcBef>
              <a:spcAft>
                <a:spcPts val="0"/>
              </a:spcAft>
              <a:buNone/>
            </a:pPr>
            <a:r>
              <a:rPr lang="en" sz="1700">
                <a:solidFill>
                  <a:schemeClr val="lt1"/>
                </a:solidFill>
              </a:rPr>
              <a:t>(January, March, September, and November 2020)</a:t>
            </a:r>
            <a:endParaRPr sz="1700">
              <a:solidFill>
                <a:schemeClr val="lt1"/>
              </a:solidFill>
            </a:endParaRPr>
          </a:p>
          <a:p>
            <a:pPr marL="0" lvl="0" indent="0" algn="l" rtl="0">
              <a:lnSpc>
                <a:spcPct val="115000"/>
              </a:lnSpc>
              <a:spcBef>
                <a:spcPts val="1000"/>
              </a:spcBef>
              <a:spcAft>
                <a:spcPts val="0"/>
              </a:spcAft>
              <a:buNone/>
            </a:pPr>
            <a:endParaRPr sz="1700">
              <a:solidFill>
                <a:schemeClr val="lt1"/>
              </a:solidFill>
            </a:endParaRPr>
          </a:p>
          <a:p>
            <a:pPr marL="0" lvl="0" indent="0" algn="l" rtl="0">
              <a:lnSpc>
                <a:spcPct val="115000"/>
              </a:lnSpc>
              <a:spcBef>
                <a:spcPts val="1000"/>
              </a:spcBef>
              <a:spcAft>
                <a:spcPts val="0"/>
              </a:spcAft>
              <a:buNone/>
            </a:pPr>
            <a:r>
              <a:rPr lang="en" sz="1700">
                <a:solidFill>
                  <a:schemeClr val="lt1"/>
                </a:solidFill>
              </a:rPr>
              <a:t>RNAseq and sRNAseq</a:t>
            </a:r>
            <a:endParaRPr sz="1700">
              <a:solidFill>
                <a:schemeClr val="lt1"/>
              </a:solidFill>
            </a:endParaRPr>
          </a:p>
          <a:p>
            <a:pPr marL="0" lvl="0" indent="0" algn="l" rtl="0">
              <a:spcBef>
                <a:spcPts val="1000"/>
              </a:spcBef>
              <a:spcAft>
                <a:spcPts val="0"/>
              </a:spcAft>
              <a:buNone/>
            </a:pPr>
            <a:endParaRPr sz="17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BFBFC"/>
        </a:solidFill>
        <a:effectLst/>
      </p:bgPr>
    </p:bg>
    <p:spTree>
      <p:nvGrpSpPr>
        <p:cNvPr id="1" name="Shape 460"/>
        <p:cNvGrpSpPr/>
        <p:nvPr/>
      </p:nvGrpSpPr>
      <p:grpSpPr>
        <a:xfrm>
          <a:off x="0" y="0"/>
          <a:ext cx="0" cy="0"/>
          <a:chOff x="0" y="0"/>
          <a:chExt cx="0" cy="0"/>
        </a:xfrm>
      </p:grpSpPr>
      <p:sp>
        <p:nvSpPr>
          <p:cNvPr id="461" name="Google Shape;461;p55"/>
          <p:cNvSpPr/>
          <p:nvPr/>
        </p:nvSpPr>
        <p:spPr>
          <a:xfrm>
            <a:off x="8091950" y="0"/>
            <a:ext cx="1052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62" name="Google Shape;462;p55"/>
          <p:cNvPicPr preferRelativeResize="0"/>
          <p:nvPr/>
        </p:nvPicPr>
        <p:blipFill>
          <a:blip r:embed="rId3">
            <a:alphaModFix/>
          </a:blip>
          <a:stretch>
            <a:fillRect/>
          </a:stretch>
        </p:blipFill>
        <p:spPr>
          <a:xfrm>
            <a:off x="0" y="0"/>
            <a:ext cx="8340809" cy="5143500"/>
          </a:xfrm>
          <a:prstGeom prst="rect">
            <a:avLst/>
          </a:prstGeom>
          <a:noFill/>
          <a:ln>
            <a:noFill/>
          </a:ln>
        </p:spPr>
      </p:pic>
      <p:sp>
        <p:nvSpPr>
          <p:cNvPr id="463" name="Google Shape;463;p55"/>
          <p:cNvSpPr txBox="1"/>
          <p:nvPr/>
        </p:nvSpPr>
        <p:spPr>
          <a:xfrm>
            <a:off x="6657525" y="0"/>
            <a:ext cx="2486400" cy="1540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 sz="1600">
                <a:solidFill>
                  <a:schemeClr val="dk2"/>
                </a:solidFill>
              </a:rPr>
              <a:t>ShortStack for miRNA ID</a:t>
            </a: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 sz="1600">
                <a:solidFill>
                  <a:schemeClr val="dk2"/>
                </a:solidFill>
              </a:rPr>
              <a:t>51 unique miRNA</a:t>
            </a:r>
            <a:endParaRPr sz="1600">
              <a:solidFill>
                <a:schemeClr val="dk2"/>
              </a:solidFill>
            </a:endParaRPr>
          </a:p>
          <a:p>
            <a:pPr marL="0" lvl="0" indent="0" algn="l" rtl="0">
              <a:spcBef>
                <a:spcPts val="0"/>
              </a:spcBef>
              <a:spcAft>
                <a:spcPts val="0"/>
              </a:spcAft>
              <a:buNone/>
            </a:pPr>
            <a:r>
              <a:rPr lang="en" sz="1600">
                <a:solidFill>
                  <a:schemeClr val="dk2"/>
                </a:solidFill>
              </a:rPr>
              <a:t>31 previously described</a:t>
            </a:r>
            <a:endParaRPr sz="1600">
              <a:solidFill>
                <a:schemeClr val="dk2"/>
              </a:solidFill>
            </a:endParaRPr>
          </a:p>
          <a:p>
            <a:pPr marL="0" lvl="0" indent="0" algn="l" rtl="0">
              <a:spcBef>
                <a:spcPts val="0"/>
              </a:spcBef>
              <a:spcAft>
                <a:spcPts val="0"/>
              </a:spcAft>
              <a:buNone/>
            </a:pPr>
            <a:endParaRPr sz="16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67"/>
        <p:cNvGrpSpPr/>
        <p:nvPr/>
      </p:nvGrpSpPr>
      <p:grpSpPr>
        <a:xfrm>
          <a:off x="0" y="0"/>
          <a:ext cx="0" cy="0"/>
          <a:chOff x="0" y="0"/>
          <a:chExt cx="0" cy="0"/>
        </a:xfrm>
      </p:grpSpPr>
      <p:sp>
        <p:nvSpPr>
          <p:cNvPr id="468" name="Google Shape;468;p56"/>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 expression clusters by timepoint</a:t>
            </a:r>
            <a:endParaRPr/>
          </a:p>
        </p:txBody>
      </p:sp>
      <p:pic>
        <p:nvPicPr>
          <p:cNvPr id="469" name="Google Shape;469;p56"/>
          <p:cNvPicPr preferRelativeResize="0"/>
          <p:nvPr/>
        </p:nvPicPr>
        <p:blipFill rotWithShape="1">
          <a:blip r:embed="rId3">
            <a:alphaModFix/>
          </a:blip>
          <a:srcRect l="5552" r="5614"/>
          <a:stretch/>
        </p:blipFill>
        <p:spPr>
          <a:xfrm>
            <a:off x="1610700" y="1017725"/>
            <a:ext cx="5922576" cy="4114800"/>
          </a:xfrm>
          <a:prstGeom prst="rect">
            <a:avLst/>
          </a:prstGeom>
          <a:noFill/>
          <a:ln>
            <a:noFill/>
          </a:ln>
        </p:spPr>
      </p:pic>
      <p:sp>
        <p:nvSpPr>
          <p:cNvPr id="470" name="Google Shape;470;p56"/>
          <p:cNvSpPr txBox="1"/>
          <p:nvPr/>
        </p:nvSpPr>
        <p:spPr>
          <a:xfrm>
            <a:off x="2138975" y="572700"/>
            <a:ext cx="4477500" cy="45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2"/>
                </a:solidFill>
              </a:rPr>
              <a:t>PCA of variance stabilized gene counts</a:t>
            </a:r>
            <a:endParaRPr sz="18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sRNA expression clusters by colony..</a:t>
            </a:r>
            <a:endParaRPr/>
          </a:p>
        </p:txBody>
      </p:sp>
      <p:pic>
        <p:nvPicPr>
          <p:cNvPr id="476" name="Google Shape;476;p57"/>
          <p:cNvPicPr preferRelativeResize="0"/>
          <p:nvPr/>
        </p:nvPicPr>
        <p:blipFill>
          <a:blip r:embed="rId3">
            <a:alphaModFix/>
          </a:blip>
          <a:stretch>
            <a:fillRect/>
          </a:stretch>
        </p:blipFill>
        <p:spPr>
          <a:xfrm>
            <a:off x="1601850" y="456159"/>
            <a:ext cx="5940300" cy="4687342"/>
          </a:xfrm>
          <a:prstGeom prst="rect">
            <a:avLst/>
          </a:prstGeom>
          <a:noFill/>
          <a:ln>
            <a:noFill/>
          </a:ln>
        </p:spPr>
      </p:pic>
      <p:pic>
        <p:nvPicPr>
          <p:cNvPr id="477" name="Google Shape;477;p57"/>
          <p:cNvPicPr preferRelativeResize="0"/>
          <p:nvPr/>
        </p:nvPicPr>
        <p:blipFill>
          <a:blip r:embed="rId4">
            <a:alphaModFix/>
          </a:blip>
          <a:stretch>
            <a:fillRect/>
          </a:stretch>
        </p:blipFill>
        <p:spPr>
          <a:xfrm>
            <a:off x="1601850" y="456150"/>
            <a:ext cx="5940300" cy="4687350"/>
          </a:xfrm>
          <a:prstGeom prst="rect">
            <a:avLst/>
          </a:prstGeom>
          <a:noFill/>
          <a:ln>
            <a:noFill/>
          </a:ln>
        </p:spPr>
      </p:pic>
      <p:sp>
        <p:nvSpPr>
          <p:cNvPr id="478" name="Google Shape;478;p57"/>
          <p:cNvSpPr txBox="1"/>
          <p:nvPr/>
        </p:nvSpPr>
        <p:spPr>
          <a:xfrm>
            <a:off x="1947025" y="582075"/>
            <a:ext cx="48744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2"/>
                </a:solidFill>
              </a:rPr>
              <a:t>PCA of variance stabilized counts (all sRNA)</a:t>
            </a:r>
            <a:endParaRPr sz="18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82"/>
        <p:cNvGrpSpPr/>
        <p:nvPr/>
      </p:nvGrpSpPr>
      <p:grpSpPr>
        <a:xfrm>
          <a:off x="0" y="0"/>
          <a:ext cx="0" cy="0"/>
          <a:chOff x="0" y="0"/>
          <a:chExt cx="0" cy="0"/>
        </a:xfrm>
      </p:grpSpPr>
      <p:pic>
        <p:nvPicPr>
          <p:cNvPr id="483" name="Google Shape;483;p58"/>
          <p:cNvPicPr preferRelativeResize="0"/>
          <p:nvPr/>
        </p:nvPicPr>
        <p:blipFill>
          <a:blip r:embed="rId3">
            <a:alphaModFix/>
          </a:blip>
          <a:stretch>
            <a:fillRect/>
          </a:stretch>
        </p:blipFill>
        <p:spPr>
          <a:xfrm>
            <a:off x="1601850" y="456150"/>
            <a:ext cx="5940300" cy="4687350"/>
          </a:xfrm>
          <a:prstGeom prst="rect">
            <a:avLst/>
          </a:prstGeom>
          <a:noFill/>
          <a:ln>
            <a:noFill/>
          </a:ln>
        </p:spPr>
      </p:pic>
      <p:pic>
        <p:nvPicPr>
          <p:cNvPr id="484" name="Google Shape;484;p58"/>
          <p:cNvPicPr preferRelativeResize="0"/>
          <p:nvPr/>
        </p:nvPicPr>
        <p:blipFill>
          <a:blip r:embed="rId4">
            <a:alphaModFix/>
          </a:blip>
          <a:stretch>
            <a:fillRect/>
          </a:stretch>
        </p:blipFill>
        <p:spPr>
          <a:xfrm>
            <a:off x="1545275" y="351387"/>
            <a:ext cx="6205849" cy="4896875"/>
          </a:xfrm>
          <a:prstGeom prst="rect">
            <a:avLst/>
          </a:prstGeom>
          <a:noFill/>
          <a:ln>
            <a:noFill/>
          </a:ln>
        </p:spPr>
      </p:pic>
      <p:sp>
        <p:nvSpPr>
          <p:cNvPr id="485" name="Google Shape;485;p58"/>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sRNA expression clusters by colony..</a:t>
            </a:r>
            <a:endParaRPr/>
          </a:p>
        </p:txBody>
      </p:sp>
      <p:sp>
        <p:nvSpPr>
          <p:cNvPr id="486" name="Google Shape;486;p58"/>
          <p:cNvSpPr txBox="1"/>
          <p:nvPr/>
        </p:nvSpPr>
        <p:spPr>
          <a:xfrm>
            <a:off x="1991875" y="593400"/>
            <a:ext cx="47400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2"/>
                </a:solidFill>
              </a:rPr>
              <a:t>PCA of variance stabilized counts (all sRNA)</a:t>
            </a:r>
            <a:endParaRPr sz="18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90"/>
        <p:cNvGrpSpPr/>
        <p:nvPr/>
      </p:nvGrpSpPr>
      <p:grpSpPr>
        <a:xfrm>
          <a:off x="0" y="0"/>
          <a:ext cx="0" cy="0"/>
          <a:chOff x="0" y="0"/>
          <a:chExt cx="0" cy="0"/>
        </a:xfrm>
      </p:grpSpPr>
      <p:sp>
        <p:nvSpPr>
          <p:cNvPr id="491" name="Google Shape;491;p59"/>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But miRNA expression clusters by timepoint!</a:t>
            </a:r>
            <a:endParaRPr/>
          </a:p>
        </p:txBody>
      </p:sp>
      <p:pic>
        <p:nvPicPr>
          <p:cNvPr id="492" name="Google Shape;492;p59"/>
          <p:cNvPicPr preferRelativeResize="0"/>
          <p:nvPr/>
        </p:nvPicPr>
        <p:blipFill rotWithShape="1">
          <a:blip r:embed="rId3">
            <a:alphaModFix/>
          </a:blip>
          <a:srcRect t="5231"/>
          <a:stretch/>
        </p:blipFill>
        <p:spPr>
          <a:xfrm>
            <a:off x="981063" y="892000"/>
            <a:ext cx="7181876" cy="4197200"/>
          </a:xfrm>
          <a:prstGeom prst="rect">
            <a:avLst/>
          </a:prstGeom>
          <a:noFill/>
          <a:ln>
            <a:noFill/>
          </a:ln>
        </p:spPr>
      </p:pic>
      <p:sp>
        <p:nvSpPr>
          <p:cNvPr id="493" name="Google Shape;493;p59"/>
          <p:cNvSpPr txBox="1"/>
          <p:nvPr/>
        </p:nvSpPr>
        <p:spPr>
          <a:xfrm>
            <a:off x="1566025" y="572700"/>
            <a:ext cx="5513400" cy="515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2"/>
                </a:solidFill>
              </a:rPr>
              <a:t>PCA of variance stabilized counts (miRNA only)</a:t>
            </a:r>
            <a:endParaRPr sz="18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97"/>
        <p:cNvGrpSpPr/>
        <p:nvPr/>
      </p:nvGrpSpPr>
      <p:grpSpPr>
        <a:xfrm>
          <a:off x="0" y="0"/>
          <a:ext cx="0" cy="0"/>
          <a:chOff x="0" y="0"/>
          <a:chExt cx="0" cy="0"/>
        </a:xfrm>
      </p:grpSpPr>
      <p:pic>
        <p:nvPicPr>
          <p:cNvPr id="498" name="Google Shape;498;p60"/>
          <p:cNvPicPr preferRelativeResize="0"/>
          <p:nvPr/>
        </p:nvPicPr>
        <p:blipFill>
          <a:blip r:embed="rId3">
            <a:alphaModFix/>
          </a:blip>
          <a:stretch>
            <a:fillRect/>
          </a:stretch>
        </p:blipFill>
        <p:spPr>
          <a:xfrm>
            <a:off x="1070925" y="942000"/>
            <a:ext cx="6807983" cy="4201500"/>
          </a:xfrm>
          <a:prstGeom prst="rect">
            <a:avLst/>
          </a:prstGeom>
          <a:noFill/>
          <a:ln>
            <a:noFill/>
          </a:ln>
        </p:spPr>
      </p:pic>
      <p:sp>
        <p:nvSpPr>
          <p:cNvPr id="499" name="Google Shape;499;p60"/>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lncRNAs cluster similarly to sRNA</a:t>
            </a:r>
            <a:endParaRPr/>
          </a:p>
        </p:txBody>
      </p:sp>
      <p:sp>
        <p:nvSpPr>
          <p:cNvPr id="500" name="Google Shape;500;p60"/>
          <p:cNvSpPr txBox="1"/>
          <p:nvPr/>
        </p:nvSpPr>
        <p:spPr>
          <a:xfrm>
            <a:off x="1566025" y="572700"/>
            <a:ext cx="5513400" cy="515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2"/>
                </a:solidFill>
              </a:rPr>
              <a:t>PCA of variance stabilized lncRNA counts</a:t>
            </a:r>
            <a:endParaRPr sz="1800">
              <a:solidFill>
                <a:schemeClr val="dk2"/>
              </a:solidFill>
            </a:endParaRPr>
          </a:p>
        </p:txBody>
      </p:sp>
      <p:pic>
        <p:nvPicPr>
          <p:cNvPr id="501" name="Google Shape;501;p60"/>
          <p:cNvPicPr preferRelativeResize="0"/>
          <p:nvPr/>
        </p:nvPicPr>
        <p:blipFill>
          <a:blip r:embed="rId4">
            <a:alphaModFix/>
          </a:blip>
          <a:stretch>
            <a:fillRect/>
          </a:stretch>
        </p:blipFill>
        <p:spPr>
          <a:xfrm>
            <a:off x="1115750" y="942000"/>
            <a:ext cx="6807974" cy="4201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505"/>
        <p:cNvGrpSpPr/>
        <p:nvPr/>
      </p:nvGrpSpPr>
      <p:grpSpPr>
        <a:xfrm>
          <a:off x="0" y="0"/>
          <a:ext cx="0" cy="0"/>
          <a:chOff x="0" y="0"/>
          <a:chExt cx="0" cy="0"/>
        </a:xfrm>
      </p:grpSpPr>
      <p:sp>
        <p:nvSpPr>
          <p:cNvPr id="506" name="Google Shape;506;p61"/>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lncRNAs cluster similarly to sRNA</a:t>
            </a:r>
            <a:endParaRPr/>
          </a:p>
        </p:txBody>
      </p:sp>
      <p:sp>
        <p:nvSpPr>
          <p:cNvPr id="507" name="Google Shape;507;p61"/>
          <p:cNvSpPr txBox="1"/>
          <p:nvPr/>
        </p:nvSpPr>
        <p:spPr>
          <a:xfrm>
            <a:off x="1566025" y="572700"/>
            <a:ext cx="5513400" cy="515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2"/>
                </a:solidFill>
              </a:rPr>
              <a:t>PCA of variance stabilized lncRNA counts</a:t>
            </a:r>
            <a:endParaRPr sz="1800">
              <a:solidFill>
                <a:schemeClr val="dk2"/>
              </a:solidFill>
            </a:endParaRPr>
          </a:p>
        </p:txBody>
      </p:sp>
      <p:pic>
        <p:nvPicPr>
          <p:cNvPr id="508" name="Google Shape;508;p61"/>
          <p:cNvPicPr preferRelativeResize="0"/>
          <p:nvPr/>
        </p:nvPicPr>
        <p:blipFill>
          <a:blip r:embed="rId3">
            <a:alphaModFix/>
          </a:blip>
          <a:stretch>
            <a:fillRect/>
          </a:stretch>
        </p:blipFill>
        <p:spPr>
          <a:xfrm>
            <a:off x="1115750" y="942000"/>
            <a:ext cx="6807974" cy="4201500"/>
          </a:xfrm>
          <a:prstGeom prst="rect">
            <a:avLst/>
          </a:prstGeom>
          <a:noFill/>
          <a:ln>
            <a:noFill/>
          </a:ln>
        </p:spPr>
      </p:pic>
      <p:pic>
        <p:nvPicPr>
          <p:cNvPr id="509" name="Google Shape;509;p61"/>
          <p:cNvPicPr preferRelativeResize="0"/>
          <p:nvPr/>
        </p:nvPicPr>
        <p:blipFill>
          <a:blip r:embed="rId4">
            <a:alphaModFix/>
          </a:blip>
          <a:stretch>
            <a:fillRect/>
          </a:stretch>
        </p:blipFill>
        <p:spPr>
          <a:xfrm>
            <a:off x="1070925" y="942000"/>
            <a:ext cx="6807983" cy="4201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513"/>
        <p:cNvGrpSpPr/>
        <p:nvPr/>
      </p:nvGrpSpPr>
      <p:grpSpPr>
        <a:xfrm>
          <a:off x="0" y="0"/>
          <a:ext cx="0" cy="0"/>
          <a:chOff x="0" y="0"/>
          <a:chExt cx="0" cy="0"/>
        </a:xfrm>
      </p:grpSpPr>
      <p:sp>
        <p:nvSpPr>
          <p:cNvPr id="514" name="Google Shape;514;p62"/>
          <p:cNvSpPr/>
          <p:nvPr/>
        </p:nvSpPr>
        <p:spPr>
          <a:xfrm>
            <a:off x="0" y="11400"/>
            <a:ext cx="9144000" cy="509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62"/>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Use WGCNA to integrate physiological metrics</a:t>
            </a:r>
            <a:endParaRPr>
              <a:solidFill>
                <a:schemeClr val="lt1"/>
              </a:solidFill>
            </a:endParaRPr>
          </a:p>
        </p:txBody>
      </p:sp>
      <p:pic>
        <p:nvPicPr>
          <p:cNvPr id="516" name="Google Shape;516;p62"/>
          <p:cNvPicPr preferRelativeResize="0"/>
          <p:nvPr/>
        </p:nvPicPr>
        <p:blipFill rotWithShape="1">
          <a:blip r:embed="rId3">
            <a:alphaModFix/>
          </a:blip>
          <a:srcRect t="46090" b="12994"/>
          <a:stretch/>
        </p:blipFill>
        <p:spPr>
          <a:xfrm>
            <a:off x="0" y="572700"/>
            <a:ext cx="6389645" cy="4575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l="1504" r="97891"/>
          <a:stretch/>
        </p:blipFill>
        <p:spPr>
          <a:xfrm>
            <a:off x="5147475" y="0"/>
            <a:ext cx="3996549" cy="5143499"/>
          </a:xfrm>
          <a:prstGeom prst="rect">
            <a:avLst/>
          </a:prstGeom>
          <a:noFill/>
          <a:ln>
            <a:noFill/>
          </a:ln>
        </p:spPr>
      </p:pic>
      <p:pic>
        <p:nvPicPr>
          <p:cNvPr id="88" name="Google Shape;88;p17"/>
          <p:cNvPicPr preferRelativeResize="0"/>
          <p:nvPr/>
        </p:nvPicPr>
        <p:blipFill rotWithShape="1">
          <a:blip r:embed="rId3">
            <a:alphaModFix/>
          </a:blip>
          <a:srcRect l="57587" r="1378"/>
          <a:stretch/>
        </p:blipFill>
        <p:spPr>
          <a:xfrm>
            <a:off x="5147468" y="0"/>
            <a:ext cx="3022376" cy="5143499"/>
          </a:xfrm>
          <a:prstGeom prst="rect">
            <a:avLst/>
          </a:prstGeom>
          <a:noFill/>
          <a:ln>
            <a:noFill/>
          </a:ln>
        </p:spPr>
      </p:pic>
      <p:sp>
        <p:nvSpPr>
          <p:cNvPr id="89" name="Google Shape;89;p17"/>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90" name="Google Shape;90;p17"/>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Organismal Resilience</a:t>
            </a:r>
            <a:endParaRPr>
              <a:solidFill>
                <a:schemeClr val="lt1"/>
              </a:solidFill>
            </a:endParaRPr>
          </a:p>
        </p:txBody>
      </p:sp>
      <p:sp>
        <p:nvSpPr>
          <p:cNvPr id="91" name="Google Shape;91;p17"/>
          <p:cNvSpPr txBox="1">
            <a:spLocks noGrp="1"/>
          </p:cNvSpPr>
          <p:nvPr>
            <p:ph type="body" idx="1"/>
          </p:nvPr>
        </p:nvSpPr>
        <p:spPr>
          <a:xfrm>
            <a:off x="311700" y="886500"/>
            <a:ext cx="4075800" cy="1483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1000"/>
              </a:spcAft>
              <a:buClr>
                <a:schemeClr val="lt1"/>
              </a:buClr>
              <a:buSzPts val="1800"/>
              <a:buChar char="●"/>
            </a:pPr>
            <a:r>
              <a:rPr lang="en">
                <a:solidFill>
                  <a:schemeClr val="lt1"/>
                </a:solidFill>
              </a:rPr>
              <a:t>What are the molecular mechanisms involved in effective physiological responses to environmental conditions?</a:t>
            </a:r>
            <a:endParaRPr>
              <a:solidFill>
                <a:schemeClr val="lt1"/>
              </a:solidFill>
            </a:endParaRPr>
          </a:p>
        </p:txBody>
      </p:sp>
      <p:sp>
        <p:nvSpPr>
          <p:cNvPr id="92" name="Google Shape;92;p17"/>
          <p:cNvSpPr txBox="1">
            <a:spLocks noGrp="1"/>
          </p:cNvSpPr>
          <p:nvPr>
            <p:ph type="body" idx="1"/>
          </p:nvPr>
        </p:nvSpPr>
        <p:spPr>
          <a:xfrm>
            <a:off x="301175" y="2445800"/>
            <a:ext cx="4075800" cy="1036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1000"/>
              </a:spcAft>
              <a:buClr>
                <a:schemeClr val="lt1"/>
              </a:buClr>
              <a:buSzPts val="1800"/>
              <a:buChar char="●"/>
            </a:pPr>
            <a:r>
              <a:rPr lang="en">
                <a:solidFill>
                  <a:schemeClr val="lt1"/>
                </a:solidFill>
              </a:rPr>
              <a:t>How consistent are these within and across species?</a:t>
            </a:r>
            <a:endParaRPr>
              <a:solidFill>
                <a:schemeClr val="lt1"/>
              </a:solidFill>
            </a:endParaRPr>
          </a:p>
        </p:txBody>
      </p:sp>
      <p:sp>
        <p:nvSpPr>
          <p:cNvPr id="93" name="Google Shape;93;p17"/>
          <p:cNvSpPr/>
          <p:nvPr/>
        </p:nvSpPr>
        <p:spPr>
          <a:xfrm>
            <a:off x="5147475" y="162900"/>
            <a:ext cx="409800" cy="409800"/>
          </a:xfrm>
          <a:prstGeom prst="rect">
            <a:avLst/>
          </a:prstGeom>
          <a:solidFill>
            <a:srgbClr val="D4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 Variable miRNAs</a:t>
            </a:r>
            <a:endParaRPr/>
          </a:p>
        </p:txBody>
      </p:sp>
      <p:sp>
        <p:nvSpPr>
          <p:cNvPr id="522" name="Google Shape;522;p63"/>
          <p:cNvSpPr txBox="1">
            <a:spLocks noGrp="1"/>
          </p:cNvSpPr>
          <p:nvPr>
            <p:ph type="body" idx="1"/>
          </p:nvPr>
        </p:nvSpPr>
        <p:spPr>
          <a:xfrm>
            <a:off x="6642675" y="1152475"/>
            <a:ext cx="21897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endParaRPr sz="1350">
              <a:solidFill>
                <a:srgbClr val="1F2328"/>
              </a:solidFill>
              <a:highlight>
                <a:srgbClr val="FFFFFF"/>
              </a:highlight>
            </a:endParaRPr>
          </a:p>
          <a:p>
            <a:pPr marL="0" lvl="0" indent="0" algn="l" rtl="0">
              <a:spcBef>
                <a:spcPts val="0"/>
              </a:spcBef>
              <a:spcAft>
                <a:spcPts val="0"/>
              </a:spcAft>
              <a:buNone/>
            </a:pPr>
            <a:endParaRPr sz="1350">
              <a:solidFill>
                <a:srgbClr val="1F2328"/>
              </a:solidFill>
              <a:highlight>
                <a:srgbClr val="FFFFFF"/>
              </a:highlight>
            </a:endParaRPr>
          </a:p>
          <a:p>
            <a:pPr marL="0" lvl="0" indent="0" algn="l" rtl="0">
              <a:spcBef>
                <a:spcPts val="0"/>
              </a:spcBef>
              <a:spcAft>
                <a:spcPts val="0"/>
              </a:spcAft>
              <a:buNone/>
            </a:pPr>
            <a:endParaRPr sz="1350">
              <a:solidFill>
                <a:srgbClr val="1F2328"/>
              </a:solidFill>
              <a:highlight>
                <a:srgbClr val="FFFFFF"/>
              </a:highlight>
            </a:endParaRPr>
          </a:p>
          <a:p>
            <a:pPr marL="0" lvl="0" indent="0" algn="l" rtl="0">
              <a:spcBef>
                <a:spcPts val="0"/>
              </a:spcBef>
              <a:spcAft>
                <a:spcPts val="0"/>
              </a:spcAft>
              <a:buNone/>
            </a:pPr>
            <a:r>
              <a:rPr lang="en" sz="1350">
                <a:solidFill>
                  <a:srgbClr val="1F2328"/>
                </a:solidFill>
                <a:highlight>
                  <a:srgbClr val="FFFFFF"/>
                </a:highlight>
              </a:rPr>
              <a:t>• Cluster_16354: Exhibits the highest variability, likely contributing significantly to differences among time points.</a:t>
            </a:r>
            <a:endParaRPr sz="1350">
              <a:solidFill>
                <a:srgbClr val="1F2328"/>
              </a:solidFill>
              <a:highlight>
                <a:srgbClr val="FFFFFF"/>
              </a:highlight>
            </a:endParaRPr>
          </a:p>
          <a:p>
            <a:pPr marL="0" lvl="0" indent="0" algn="l" rtl="0">
              <a:spcBef>
                <a:spcPts val="0"/>
              </a:spcBef>
              <a:spcAft>
                <a:spcPts val="0"/>
              </a:spcAft>
              <a:buNone/>
            </a:pPr>
            <a:r>
              <a:rPr lang="en" sz="1350">
                <a:solidFill>
                  <a:srgbClr val="1F2328"/>
                </a:solidFill>
                <a:highlight>
                  <a:srgbClr val="FFFFFF"/>
                </a:highlight>
              </a:rPr>
              <a:t>• Cluster_17192: Also highly variable, indicating potential dynamic regulation or experimental differences.</a:t>
            </a:r>
            <a:endParaRPr sz="1350">
              <a:solidFill>
                <a:srgbClr val="1F2328"/>
              </a:solidFill>
              <a:highlight>
                <a:srgbClr val="FFFFFF"/>
              </a:highlight>
            </a:endParaRPr>
          </a:p>
          <a:p>
            <a:pPr marL="0" lvl="0" indent="0" algn="l" rtl="0">
              <a:spcBef>
                <a:spcPts val="0"/>
              </a:spcBef>
              <a:spcAft>
                <a:spcPts val="0"/>
              </a:spcAft>
              <a:buNone/>
            </a:pPr>
            <a:r>
              <a:rPr lang="en" sz="1350">
                <a:solidFill>
                  <a:srgbClr val="1F2328"/>
                </a:solidFill>
                <a:highlight>
                  <a:srgbClr val="FFFFFF"/>
                </a:highlight>
              </a:rPr>
              <a:t>• Cluster_14532 and Cluster_4752: Show considerable variability, though less than the top two clusters.</a:t>
            </a:r>
            <a:endParaRPr sz="1350">
              <a:solidFill>
                <a:srgbClr val="1F2328"/>
              </a:solidFill>
              <a:highlight>
                <a:srgbClr val="FFFFFF"/>
              </a:highlight>
            </a:endParaRPr>
          </a:p>
          <a:p>
            <a:pPr marL="0" lvl="0" indent="0" algn="l" rtl="0">
              <a:spcBef>
                <a:spcPts val="1200"/>
              </a:spcBef>
              <a:spcAft>
                <a:spcPts val="0"/>
              </a:spcAft>
              <a:buNone/>
            </a:pPr>
            <a:endParaRPr sz="1350">
              <a:solidFill>
                <a:srgbClr val="1F2328"/>
              </a:solidFill>
              <a:highlight>
                <a:srgbClr val="FFFFFF"/>
              </a:highlight>
            </a:endParaRPr>
          </a:p>
          <a:p>
            <a:pPr marL="0" lvl="0" indent="0" algn="l" rtl="0">
              <a:spcBef>
                <a:spcPts val="1200"/>
              </a:spcBef>
              <a:spcAft>
                <a:spcPts val="1200"/>
              </a:spcAft>
              <a:buNone/>
            </a:pPr>
            <a:r>
              <a:rPr lang="en" sz="1350">
                <a:solidFill>
                  <a:srgbClr val="1F2328"/>
                </a:solidFill>
                <a:highlight>
                  <a:srgbClr val="FFFFFF"/>
                </a:highlight>
              </a:rPr>
              <a:t>Figure </a:t>
            </a:r>
            <a:endParaRPr sz="1350">
              <a:solidFill>
                <a:srgbClr val="1F2328"/>
              </a:solidFill>
              <a:highlight>
                <a:srgbClr val="FFFFFF"/>
              </a:highlight>
            </a:endParaRPr>
          </a:p>
        </p:txBody>
      </p:sp>
      <p:pic>
        <p:nvPicPr>
          <p:cNvPr id="523" name="Google Shape;523;p63"/>
          <p:cNvPicPr preferRelativeResize="0"/>
          <p:nvPr/>
        </p:nvPicPr>
        <p:blipFill>
          <a:blip r:embed="rId3">
            <a:alphaModFix/>
          </a:blip>
          <a:stretch>
            <a:fillRect/>
          </a:stretch>
        </p:blipFill>
        <p:spPr>
          <a:xfrm>
            <a:off x="152400" y="1170125"/>
            <a:ext cx="6382325" cy="38209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527"/>
        <p:cNvGrpSpPr/>
        <p:nvPr/>
      </p:nvGrpSpPr>
      <p:grpSpPr>
        <a:xfrm>
          <a:off x="0" y="0"/>
          <a:ext cx="0" cy="0"/>
          <a:chOff x="0" y="0"/>
          <a:chExt cx="0" cy="0"/>
        </a:xfrm>
      </p:grpSpPr>
      <p:sp>
        <p:nvSpPr>
          <p:cNvPr id="528" name="Google Shape;528;p64"/>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529" name="Google Shape;529;p64"/>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solidFill>
                  <a:schemeClr val="lt1"/>
                </a:solidFill>
              </a:rPr>
              <a:t>Functional roles of non-coding RNAs</a:t>
            </a:r>
            <a:endParaRPr sz="2320">
              <a:solidFill>
                <a:schemeClr val="lt1"/>
              </a:solidFill>
            </a:endParaRPr>
          </a:p>
        </p:txBody>
      </p:sp>
      <p:sp>
        <p:nvSpPr>
          <p:cNvPr id="530" name="Google Shape;530;p64"/>
          <p:cNvSpPr/>
          <p:nvPr/>
        </p:nvSpPr>
        <p:spPr>
          <a:xfrm>
            <a:off x="5147475" y="162900"/>
            <a:ext cx="409800" cy="409800"/>
          </a:xfrm>
          <a:prstGeom prst="rect">
            <a:avLst/>
          </a:prstGeom>
          <a:solidFill>
            <a:srgbClr val="D4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1" name="Google Shape;531;p64"/>
          <p:cNvSpPr/>
          <p:nvPr/>
        </p:nvSpPr>
        <p:spPr>
          <a:xfrm>
            <a:off x="5147475" y="0"/>
            <a:ext cx="3996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2" name="Google Shape;532;p64"/>
          <p:cNvSpPr txBox="1">
            <a:spLocks noGrp="1"/>
          </p:cNvSpPr>
          <p:nvPr>
            <p:ph type="title"/>
          </p:nvPr>
        </p:nvSpPr>
        <p:spPr>
          <a:xfrm>
            <a:off x="6124725" y="0"/>
            <a:ext cx="20421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a:t>Talk Outline</a:t>
            </a:r>
            <a:endParaRPr b="1"/>
          </a:p>
        </p:txBody>
      </p:sp>
      <p:sp>
        <p:nvSpPr>
          <p:cNvPr id="533" name="Google Shape;533;p64"/>
          <p:cNvSpPr txBox="1">
            <a:spLocks noGrp="1"/>
          </p:cNvSpPr>
          <p:nvPr>
            <p:ph type="body" idx="1"/>
          </p:nvPr>
        </p:nvSpPr>
        <p:spPr>
          <a:xfrm>
            <a:off x="5147475" y="872850"/>
            <a:ext cx="3996600" cy="42708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solidFill>
                  <a:schemeClr val="dk1"/>
                </a:solidFill>
              </a:rPr>
              <a:t>Characterize the relationship of miRNA and genes in </a:t>
            </a:r>
            <a:r>
              <a:rPr lang="en" sz="2000" b="1" i="1">
                <a:solidFill>
                  <a:schemeClr val="dk1"/>
                </a:solidFill>
              </a:rPr>
              <a:t>A. pulchra.</a:t>
            </a:r>
            <a:endParaRPr sz="2000" b="1"/>
          </a:p>
          <a:p>
            <a:pPr marL="457200" lvl="0" indent="-355600" algn="l" rtl="0">
              <a:spcBef>
                <a:spcPts val="1000"/>
              </a:spcBef>
              <a:spcAft>
                <a:spcPts val="0"/>
              </a:spcAft>
              <a:buSzPts val="2000"/>
              <a:buChar char="●"/>
            </a:pPr>
            <a:r>
              <a:rPr lang="en" sz="2000">
                <a:solidFill>
                  <a:schemeClr val="dk1"/>
                </a:solidFill>
              </a:rPr>
              <a:t>Explore the relationship of of miRNA, lncRNAs, and genes. </a:t>
            </a:r>
            <a:endParaRPr sz="2000"/>
          </a:p>
          <a:p>
            <a:pPr marL="0" lvl="0" indent="0" algn="l" rtl="0">
              <a:spcBef>
                <a:spcPts val="1000"/>
              </a:spcBef>
              <a:spcAft>
                <a:spcPts val="1000"/>
              </a:spcAft>
              <a:buNone/>
            </a:pPr>
            <a:endParaRPr sz="2000"/>
          </a:p>
        </p:txBody>
      </p:sp>
      <p:sp>
        <p:nvSpPr>
          <p:cNvPr id="534" name="Google Shape;534;p64"/>
          <p:cNvSpPr txBox="1"/>
          <p:nvPr/>
        </p:nvSpPr>
        <p:spPr>
          <a:xfrm>
            <a:off x="0" y="572700"/>
            <a:ext cx="4886700" cy="434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lt1"/>
              </a:solidFill>
            </a:endParaRPr>
          </a:p>
          <a:p>
            <a:pPr marL="457200" lvl="0" indent="0" algn="l" rtl="0">
              <a:spcBef>
                <a:spcPts val="0"/>
              </a:spcBef>
              <a:spcAft>
                <a:spcPts val="0"/>
              </a:spcAft>
              <a:buNone/>
            </a:pPr>
            <a:r>
              <a:rPr lang="en" sz="1800" b="1">
                <a:solidFill>
                  <a:schemeClr val="lt1"/>
                </a:solidFill>
              </a:rPr>
              <a:t>44 miRNAs</a:t>
            </a:r>
            <a:r>
              <a:rPr lang="en" sz="1800">
                <a:solidFill>
                  <a:schemeClr val="lt1"/>
                </a:solidFill>
              </a:rPr>
              <a:t> putatively interact with </a:t>
            </a:r>
            <a:r>
              <a:rPr lang="en" sz="1800" b="1">
                <a:solidFill>
                  <a:schemeClr val="lt1"/>
                </a:solidFill>
              </a:rPr>
              <a:t>1058 genes.</a:t>
            </a:r>
            <a:endParaRPr sz="1800" b="1">
              <a:solidFill>
                <a:schemeClr val="lt1"/>
              </a:solidFill>
            </a:endParaRPr>
          </a:p>
          <a:p>
            <a:pPr marL="457200" lvl="0" indent="0" algn="l" rtl="0">
              <a:spcBef>
                <a:spcPts val="0"/>
              </a:spcBef>
              <a:spcAft>
                <a:spcPts val="0"/>
              </a:spcAft>
              <a:buNone/>
            </a:pPr>
            <a:endParaRPr sz="1800" b="1">
              <a:solidFill>
                <a:schemeClr val="lt1"/>
              </a:solidFill>
            </a:endParaRPr>
          </a:p>
          <a:p>
            <a:pPr marL="457200" lvl="0" indent="0" algn="l" rtl="0">
              <a:spcBef>
                <a:spcPts val="0"/>
              </a:spcBef>
              <a:spcAft>
                <a:spcPts val="0"/>
              </a:spcAft>
              <a:buNone/>
            </a:pPr>
            <a:r>
              <a:rPr lang="en" sz="1800">
                <a:solidFill>
                  <a:schemeClr val="lt1"/>
                </a:solidFill>
              </a:rPr>
              <a:t>miRNAs interact with a variable number of genes</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0" algn="l" rtl="0">
              <a:spcBef>
                <a:spcPts val="0"/>
              </a:spcBef>
              <a:spcAft>
                <a:spcPts val="0"/>
              </a:spcAft>
              <a:buNone/>
            </a:pPr>
            <a:r>
              <a:rPr lang="en" sz="1800">
                <a:solidFill>
                  <a:schemeClr val="lt1"/>
                </a:solidFill>
              </a:rPr>
              <a:t>most genes interact with only a single miRNA</a:t>
            </a:r>
            <a:endParaRPr sz="1800">
              <a:solidFill>
                <a:schemeClr val="lt1"/>
              </a:solidFill>
            </a:endParaRPr>
          </a:p>
          <a:p>
            <a:pPr marL="0" lvl="0" indent="0" algn="l" rtl="0">
              <a:spcBef>
                <a:spcPts val="0"/>
              </a:spcBef>
              <a:spcAft>
                <a:spcPts val="0"/>
              </a:spcAft>
              <a:buNone/>
            </a:pPr>
            <a:endParaRPr sz="1800">
              <a:solidFill>
                <a:schemeClr val="lt1"/>
              </a:solidFill>
            </a:endParaRPr>
          </a:p>
          <a:p>
            <a:pPr marL="457200" lvl="0" indent="0" algn="l" rtl="0">
              <a:spcBef>
                <a:spcPts val="0"/>
              </a:spcBef>
              <a:spcAft>
                <a:spcPts val="0"/>
              </a:spcAft>
              <a:buNone/>
            </a:pPr>
            <a:r>
              <a:rPr lang="en" sz="1800">
                <a:solidFill>
                  <a:schemeClr val="lt1"/>
                </a:solidFill>
              </a:rPr>
              <a:t>miRNA function can be elucidated through </a:t>
            </a:r>
            <a:r>
              <a:rPr lang="en" sz="1800" b="1">
                <a:solidFill>
                  <a:schemeClr val="lt1"/>
                </a:solidFill>
              </a:rPr>
              <a:t>functional annotation</a:t>
            </a:r>
            <a:r>
              <a:rPr lang="en" sz="1800">
                <a:solidFill>
                  <a:schemeClr val="lt1"/>
                </a:solidFill>
              </a:rPr>
              <a:t> of interacting genes</a:t>
            </a:r>
            <a:endParaRPr sz="1800">
              <a:solidFill>
                <a:schemeClr val="lt1"/>
              </a:solidFill>
            </a:endParaRPr>
          </a:p>
          <a:p>
            <a:pPr marL="0" lvl="0" indent="0" algn="l" rtl="0">
              <a:spcBef>
                <a:spcPts val="0"/>
              </a:spcBef>
              <a:spcAft>
                <a:spcPts val="0"/>
              </a:spcAft>
              <a:buNone/>
            </a:pPr>
            <a:endParaRPr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pic>
        <p:nvPicPr>
          <p:cNvPr id="98" name="Google Shape;98;p18"/>
          <p:cNvPicPr preferRelativeResize="0"/>
          <p:nvPr/>
        </p:nvPicPr>
        <p:blipFill rotWithShape="1">
          <a:blip r:embed="rId3">
            <a:alphaModFix/>
          </a:blip>
          <a:srcRect l="1504" r="97891"/>
          <a:stretch/>
        </p:blipFill>
        <p:spPr>
          <a:xfrm>
            <a:off x="5147475" y="0"/>
            <a:ext cx="3996549" cy="5143499"/>
          </a:xfrm>
          <a:prstGeom prst="rect">
            <a:avLst/>
          </a:prstGeom>
          <a:noFill/>
          <a:ln>
            <a:noFill/>
          </a:ln>
        </p:spPr>
      </p:pic>
      <p:pic>
        <p:nvPicPr>
          <p:cNvPr id="99" name="Google Shape;99;p18"/>
          <p:cNvPicPr preferRelativeResize="0"/>
          <p:nvPr/>
        </p:nvPicPr>
        <p:blipFill rotWithShape="1">
          <a:blip r:embed="rId3">
            <a:alphaModFix/>
          </a:blip>
          <a:srcRect l="57587" r="1378"/>
          <a:stretch/>
        </p:blipFill>
        <p:spPr>
          <a:xfrm>
            <a:off x="5147468" y="0"/>
            <a:ext cx="3022376" cy="5143499"/>
          </a:xfrm>
          <a:prstGeom prst="rect">
            <a:avLst/>
          </a:prstGeom>
          <a:noFill/>
          <a:ln>
            <a:noFill/>
          </a:ln>
        </p:spPr>
      </p:pic>
      <p:sp>
        <p:nvSpPr>
          <p:cNvPr id="100" name="Google Shape;100;p18"/>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101" name="Google Shape;101;p18"/>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Organismal Resilience</a:t>
            </a:r>
            <a:endParaRPr>
              <a:solidFill>
                <a:schemeClr val="lt1"/>
              </a:solidFill>
            </a:endParaRPr>
          </a:p>
        </p:txBody>
      </p:sp>
      <p:sp>
        <p:nvSpPr>
          <p:cNvPr id="102" name="Google Shape;102;p18"/>
          <p:cNvSpPr txBox="1">
            <a:spLocks noGrp="1"/>
          </p:cNvSpPr>
          <p:nvPr>
            <p:ph type="body" idx="1"/>
          </p:nvPr>
        </p:nvSpPr>
        <p:spPr>
          <a:xfrm>
            <a:off x="311700" y="886500"/>
            <a:ext cx="4075800" cy="1483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1000"/>
              </a:spcAft>
              <a:buClr>
                <a:schemeClr val="lt1"/>
              </a:buClr>
              <a:buSzPts val="1800"/>
              <a:buChar char="●"/>
            </a:pPr>
            <a:r>
              <a:rPr lang="en">
                <a:solidFill>
                  <a:schemeClr val="lt1"/>
                </a:solidFill>
              </a:rPr>
              <a:t>What are the molecular mechanisms involved in effective physiological responses to environmental conditions?</a:t>
            </a:r>
            <a:endParaRPr>
              <a:solidFill>
                <a:schemeClr val="lt1"/>
              </a:solidFill>
            </a:endParaRPr>
          </a:p>
        </p:txBody>
      </p:sp>
      <p:sp>
        <p:nvSpPr>
          <p:cNvPr id="103" name="Google Shape;103;p18"/>
          <p:cNvSpPr txBox="1">
            <a:spLocks noGrp="1"/>
          </p:cNvSpPr>
          <p:nvPr>
            <p:ph type="body" idx="1"/>
          </p:nvPr>
        </p:nvSpPr>
        <p:spPr>
          <a:xfrm>
            <a:off x="301175" y="2445800"/>
            <a:ext cx="4075800" cy="1036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1000"/>
              </a:spcAft>
              <a:buClr>
                <a:schemeClr val="lt1"/>
              </a:buClr>
              <a:buSzPts val="1800"/>
              <a:buChar char="●"/>
            </a:pPr>
            <a:r>
              <a:rPr lang="en">
                <a:solidFill>
                  <a:schemeClr val="lt1"/>
                </a:solidFill>
              </a:rPr>
              <a:t>How consistent are these within and across species?</a:t>
            </a:r>
            <a:endParaRPr>
              <a:solidFill>
                <a:schemeClr val="lt1"/>
              </a:solidFill>
            </a:endParaRPr>
          </a:p>
        </p:txBody>
      </p:sp>
      <p:sp>
        <p:nvSpPr>
          <p:cNvPr id="104" name="Google Shape;104;p18"/>
          <p:cNvSpPr txBox="1">
            <a:spLocks noGrp="1"/>
          </p:cNvSpPr>
          <p:nvPr>
            <p:ph type="body" idx="1"/>
          </p:nvPr>
        </p:nvSpPr>
        <p:spPr>
          <a:xfrm>
            <a:off x="311700" y="3482000"/>
            <a:ext cx="4075800" cy="1036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1000"/>
              </a:spcAft>
              <a:buClr>
                <a:schemeClr val="lt1"/>
              </a:buClr>
              <a:buSzPts val="1800"/>
              <a:buChar char="●"/>
            </a:pPr>
            <a:r>
              <a:rPr lang="en">
                <a:solidFill>
                  <a:schemeClr val="lt1"/>
                </a:solidFill>
              </a:rPr>
              <a:t>Is there a non-genetic heritable component of resiliency?</a:t>
            </a:r>
            <a:endParaRPr>
              <a:solidFill>
                <a:schemeClr val="lt1"/>
              </a:solidFill>
            </a:endParaRPr>
          </a:p>
        </p:txBody>
      </p:sp>
      <p:sp>
        <p:nvSpPr>
          <p:cNvPr id="105" name="Google Shape;105;p18"/>
          <p:cNvSpPr/>
          <p:nvPr/>
        </p:nvSpPr>
        <p:spPr>
          <a:xfrm>
            <a:off x="5147475" y="162900"/>
            <a:ext cx="409800" cy="409800"/>
          </a:xfrm>
          <a:prstGeom prst="rect">
            <a:avLst/>
          </a:prstGeom>
          <a:solidFill>
            <a:srgbClr val="D4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
        <p:cNvGrpSpPr/>
        <p:nvPr/>
      </p:nvGrpSpPr>
      <p:grpSpPr>
        <a:xfrm>
          <a:off x="0" y="0"/>
          <a:ext cx="0" cy="0"/>
          <a:chOff x="0" y="0"/>
          <a:chExt cx="0" cy="0"/>
        </a:xfrm>
      </p:grpSpPr>
      <p:pic>
        <p:nvPicPr>
          <p:cNvPr id="110" name="Google Shape;110;p19"/>
          <p:cNvPicPr preferRelativeResize="0"/>
          <p:nvPr/>
        </p:nvPicPr>
        <p:blipFill rotWithShape="1">
          <a:blip r:embed="rId3">
            <a:alphaModFix/>
          </a:blip>
          <a:srcRect l="1504" r="97891"/>
          <a:stretch/>
        </p:blipFill>
        <p:spPr>
          <a:xfrm>
            <a:off x="5147475" y="0"/>
            <a:ext cx="3996549" cy="5143499"/>
          </a:xfrm>
          <a:prstGeom prst="rect">
            <a:avLst/>
          </a:prstGeom>
          <a:noFill/>
          <a:ln>
            <a:noFill/>
          </a:ln>
        </p:spPr>
      </p:pic>
      <p:pic>
        <p:nvPicPr>
          <p:cNvPr id="111" name="Google Shape;111;p19"/>
          <p:cNvPicPr preferRelativeResize="0"/>
          <p:nvPr/>
        </p:nvPicPr>
        <p:blipFill rotWithShape="1">
          <a:blip r:embed="rId3">
            <a:alphaModFix/>
          </a:blip>
          <a:srcRect l="57587" r="1378"/>
          <a:stretch/>
        </p:blipFill>
        <p:spPr>
          <a:xfrm>
            <a:off x="5147468" y="0"/>
            <a:ext cx="3022376" cy="5143499"/>
          </a:xfrm>
          <a:prstGeom prst="rect">
            <a:avLst/>
          </a:prstGeom>
          <a:noFill/>
          <a:ln>
            <a:noFill/>
          </a:ln>
        </p:spPr>
      </p:pic>
      <p:sp>
        <p:nvSpPr>
          <p:cNvPr id="112" name="Google Shape;112;p19"/>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113" name="Google Shape;113;p19"/>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Organismal Resilience</a:t>
            </a:r>
            <a:endParaRPr>
              <a:solidFill>
                <a:schemeClr val="lt1"/>
              </a:solidFill>
            </a:endParaRPr>
          </a:p>
        </p:txBody>
      </p:sp>
      <p:sp>
        <p:nvSpPr>
          <p:cNvPr id="114" name="Google Shape;114;p19"/>
          <p:cNvSpPr txBox="1">
            <a:spLocks noGrp="1"/>
          </p:cNvSpPr>
          <p:nvPr>
            <p:ph type="body" idx="1"/>
          </p:nvPr>
        </p:nvSpPr>
        <p:spPr>
          <a:xfrm>
            <a:off x="311700" y="886500"/>
            <a:ext cx="4075800" cy="1614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1000"/>
              </a:spcAft>
              <a:buClr>
                <a:schemeClr val="lt1"/>
              </a:buClr>
              <a:buSzPts val="1800"/>
              <a:buChar char="●"/>
            </a:pPr>
            <a:r>
              <a:rPr lang="en" b="1">
                <a:solidFill>
                  <a:schemeClr val="lt1"/>
                </a:solidFill>
              </a:rPr>
              <a:t>What are the molecular mechanisms involved in effective physiological responses to environmental conditions?</a:t>
            </a:r>
            <a:endParaRPr b="1">
              <a:solidFill>
                <a:schemeClr val="lt1"/>
              </a:solidFill>
            </a:endParaRPr>
          </a:p>
        </p:txBody>
      </p:sp>
      <p:sp>
        <p:nvSpPr>
          <p:cNvPr id="115" name="Google Shape;115;p19"/>
          <p:cNvSpPr txBox="1">
            <a:spLocks noGrp="1"/>
          </p:cNvSpPr>
          <p:nvPr>
            <p:ph type="body" idx="1"/>
          </p:nvPr>
        </p:nvSpPr>
        <p:spPr>
          <a:xfrm>
            <a:off x="301175" y="2445800"/>
            <a:ext cx="4075800" cy="1036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1000"/>
              </a:spcAft>
              <a:buClr>
                <a:srgbClr val="77978E"/>
              </a:buClr>
              <a:buSzPts val="1800"/>
              <a:buChar char="●"/>
            </a:pPr>
            <a:r>
              <a:rPr lang="en">
                <a:solidFill>
                  <a:srgbClr val="77978E"/>
                </a:solidFill>
              </a:rPr>
              <a:t>How consistent are these within and across species?</a:t>
            </a:r>
            <a:endParaRPr>
              <a:solidFill>
                <a:srgbClr val="77978E"/>
              </a:solidFill>
            </a:endParaRPr>
          </a:p>
        </p:txBody>
      </p:sp>
      <p:sp>
        <p:nvSpPr>
          <p:cNvPr id="116" name="Google Shape;116;p19"/>
          <p:cNvSpPr txBox="1">
            <a:spLocks noGrp="1"/>
          </p:cNvSpPr>
          <p:nvPr>
            <p:ph type="body" idx="1"/>
          </p:nvPr>
        </p:nvSpPr>
        <p:spPr>
          <a:xfrm>
            <a:off x="311700" y="3482000"/>
            <a:ext cx="4075800" cy="1036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1000"/>
              </a:spcAft>
              <a:buClr>
                <a:srgbClr val="77978E"/>
              </a:buClr>
              <a:buSzPts val="1800"/>
              <a:buChar char="●"/>
            </a:pPr>
            <a:r>
              <a:rPr lang="en">
                <a:solidFill>
                  <a:srgbClr val="77978E"/>
                </a:solidFill>
              </a:rPr>
              <a:t>Is there a non-genetic heritable component of resiliency?</a:t>
            </a:r>
            <a:endParaRPr>
              <a:solidFill>
                <a:srgbClr val="77978E"/>
              </a:solidFill>
            </a:endParaRPr>
          </a:p>
        </p:txBody>
      </p:sp>
      <p:sp>
        <p:nvSpPr>
          <p:cNvPr id="117" name="Google Shape;117;p19"/>
          <p:cNvSpPr/>
          <p:nvPr/>
        </p:nvSpPr>
        <p:spPr>
          <a:xfrm>
            <a:off x="5147475" y="162900"/>
            <a:ext cx="409800" cy="409800"/>
          </a:xfrm>
          <a:prstGeom prst="rect">
            <a:avLst/>
          </a:prstGeom>
          <a:solidFill>
            <a:srgbClr val="D4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sp>
        <p:nvSpPr>
          <p:cNvPr id="122" name="Google Shape;122;p20"/>
          <p:cNvSpPr txBox="1"/>
          <p:nvPr/>
        </p:nvSpPr>
        <p:spPr>
          <a:xfrm>
            <a:off x="7712100" y="4738725"/>
            <a:ext cx="1431900" cy="2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rPr>
              <a:t>Rivera et al., 2020</a:t>
            </a:r>
            <a:endParaRPr sz="1000">
              <a:solidFill>
                <a:schemeClr val="dk1"/>
              </a:solidFill>
            </a:endParaRPr>
          </a:p>
        </p:txBody>
      </p:sp>
      <p:sp>
        <p:nvSpPr>
          <p:cNvPr id="123" name="Google Shape;123;p20"/>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solidFill>
                  <a:schemeClr val="lt1"/>
                </a:solidFill>
              </a:rPr>
              <a:t>Functional roles of non-coding RNAs</a:t>
            </a:r>
            <a:endParaRPr sz="2320">
              <a:solidFill>
                <a:schemeClr val="lt1"/>
              </a:solidFill>
            </a:endParaRPr>
          </a:p>
        </p:txBody>
      </p:sp>
      <p:sp>
        <p:nvSpPr>
          <p:cNvPr id="124" name="Google Shape;124;p20"/>
          <p:cNvSpPr txBox="1">
            <a:spLocks noGrp="1"/>
          </p:cNvSpPr>
          <p:nvPr>
            <p:ph type="body" idx="1"/>
          </p:nvPr>
        </p:nvSpPr>
        <p:spPr>
          <a:xfrm>
            <a:off x="52700" y="0"/>
            <a:ext cx="4972800" cy="5143500"/>
          </a:xfrm>
          <a:prstGeom prst="rect">
            <a:avLst/>
          </a:prstGeom>
        </p:spPr>
        <p:txBody>
          <a:bodyPr spcFirstLastPara="1" wrap="square" lIns="91425" tIns="91425" rIns="91425" bIns="91425" anchor="ctr" anchorCtr="0">
            <a:normAutofit/>
          </a:bodyPr>
          <a:lstStyle/>
          <a:p>
            <a:pPr marL="457200" lvl="0" indent="0" algn="l" rtl="0">
              <a:spcBef>
                <a:spcPts val="0"/>
              </a:spcBef>
              <a:spcAft>
                <a:spcPts val="1000"/>
              </a:spcAft>
              <a:buNone/>
            </a:pPr>
            <a:r>
              <a:rPr lang="en" sz="2300">
                <a:solidFill>
                  <a:schemeClr val="lt1"/>
                </a:solidFill>
              </a:rPr>
              <a:t>What are the </a:t>
            </a:r>
            <a:r>
              <a:rPr lang="en" sz="2300" b="1">
                <a:solidFill>
                  <a:schemeClr val="lt1"/>
                </a:solidFill>
              </a:rPr>
              <a:t>molecular mechanisms</a:t>
            </a:r>
            <a:r>
              <a:rPr lang="en" sz="2300">
                <a:solidFill>
                  <a:schemeClr val="lt1"/>
                </a:solidFill>
              </a:rPr>
              <a:t> involved in effective </a:t>
            </a:r>
            <a:r>
              <a:rPr lang="en" sz="2300" b="1">
                <a:solidFill>
                  <a:schemeClr val="lt1"/>
                </a:solidFill>
              </a:rPr>
              <a:t>physiological responses </a:t>
            </a:r>
            <a:r>
              <a:rPr lang="en" sz="2300">
                <a:solidFill>
                  <a:schemeClr val="lt1"/>
                </a:solidFill>
              </a:rPr>
              <a:t>to environmental conditions?</a:t>
            </a:r>
            <a:endParaRPr sz="2300">
              <a:solidFill>
                <a:schemeClr val="lt1"/>
              </a:solidFill>
            </a:endParaRPr>
          </a:p>
        </p:txBody>
      </p:sp>
      <p:sp>
        <p:nvSpPr>
          <p:cNvPr id="125" name="Google Shape;125;p20"/>
          <p:cNvSpPr/>
          <p:nvPr/>
        </p:nvSpPr>
        <p:spPr>
          <a:xfrm>
            <a:off x="5147475" y="162900"/>
            <a:ext cx="409800" cy="409800"/>
          </a:xfrm>
          <a:prstGeom prst="rect">
            <a:avLst/>
          </a:prstGeom>
          <a:solidFill>
            <a:srgbClr val="D4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20"/>
          <p:cNvSpPr/>
          <p:nvPr/>
        </p:nvSpPr>
        <p:spPr>
          <a:xfrm>
            <a:off x="5147475" y="0"/>
            <a:ext cx="3996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20"/>
          <p:cNvSpPr txBox="1">
            <a:spLocks noGrp="1"/>
          </p:cNvSpPr>
          <p:nvPr>
            <p:ph type="title"/>
          </p:nvPr>
        </p:nvSpPr>
        <p:spPr>
          <a:xfrm>
            <a:off x="6124725" y="0"/>
            <a:ext cx="20421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a:t>Talk Outline</a:t>
            </a:r>
            <a:endParaRPr b="1"/>
          </a:p>
        </p:txBody>
      </p:sp>
      <p:sp>
        <p:nvSpPr>
          <p:cNvPr id="128" name="Google Shape;128;p20"/>
          <p:cNvSpPr txBox="1">
            <a:spLocks noGrp="1"/>
          </p:cNvSpPr>
          <p:nvPr>
            <p:ph type="body" idx="1"/>
          </p:nvPr>
        </p:nvSpPr>
        <p:spPr>
          <a:xfrm>
            <a:off x="5147475" y="872850"/>
            <a:ext cx="3996600" cy="42708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solidFill>
                  <a:schemeClr val="dk1"/>
                </a:solidFill>
              </a:rPr>
              <a:t>Characterize the relationship of miRNA and genes in </a:t>
            </a:r>
            <a:r>
              <a:rPr lang="en" sz="2000" i="1">
                <a:solidFill>
                  <a:schemeClr val="dk1"/>
                </a:solidFill>
              </a:rPr>
              <a:t>A. pulchra.</a:t>
            </a:r>
            <a:endParaRPr sz="2000"/>
          </a:p>
          <a:p>
            <a:pPr marL="457200" lvl="0" indent="-355600" algn="l" rtl="0">
              <a:spcBef>
                <a:spcPts val="1000"/>
              </a:spcBef>
              <a:spcAft>
                <a:spcPts val="0"/>
              </a:spcAft>
              <a:buSzPts val="2000"/>
              <a:buChar char="●"/>
            </a:pPr>
            <a:r>
              <a:rPr lang="en" sz="2000">
                <a:solidFill>
                  <a:schemeClr val="dk1"/>
                </a:solidFill>
              </a:rPr>
              <a:t>Explore the relationship of of miRNA, genes, and lncRNAs.</a:t>
            </a:r>
            <a:endParaRPr sz="2000"/>
          </a:p>
          <a:p>
            <a:pPr marL="0" lvl="0" indent="0" algn="l" rtl="0">
              <a:spcBef>
                <a:spcPts val="1000"/>
              </a:spcBef>
              <a:spcAft>
                <a:spcPts val="1000"/>
              </a:spcAft>
              <a:buNone/>
            </a:pP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p:nvPr/>
        </p:nvSpPr>
        <p:spPr>
          <a:xfrm>
            <a:off x="0" y="2728700"/>
            <a:ext cx="9144000" cy="241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 name="Google Shape;134;p21"/>
          <p:cNvSpPr txBox="1">
            <a:spLocks noGrp="1"/>
          </p:cNvSpPr>
          <p:nvPr>
            <p:ph type="title"/>
          </p:nvPr>
        </p:nvSpPr>
        <p:spPr>
          <a:xfrm>
            <a:off x="0" y="0"/>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Experimental System </a:t>
            </a:r>
            <a:endParaRPr/>
          </a:p>
        </p:txBody>
      </p:sp>
      <p:sp>
        <p:nvSpPr>
          <p:cNvPr id="135" name="Google Shape;135;p21"/>
          <p:cNvSpPr txBox="1">
            <a:spLocks noGrp="1"/>
          </p:cNvSpPr>
          <p:nvPr>
            <p:ph type="body" idx="1"/>
          </p:nvPr>
        </p:nvSpPr>
        <p:spPr>
          <a:xfrm>
            <a:off x="266875" y="972221"/>
            <a:ext cx="8499300" cy="1356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solidFill>
                  <a:schemeClr val="dk1"/>
                </a:solidFill>
              </a:rPr>
              <a:t>Samples from Moorea, French Polynesia</a:t>
            </a:r>
            <a:endParaRPr sz="2000"/>
          </a:p>
          <a:p>
            <a:pPr marL="457200" lvl="0" indent="-355600" algn="l" rtl="0">
              <a:spcBef>
                <a:spcPts val="1000"/>
              </a:spcBef>
              <a:spcAft>
                <a:spcPts val="0"/>
              </a:spcAft>
              <a:buSzPts val="2000"/>
              <a:buChar char="●"/>
            </a:pPr>
            <a:r>
              <a:rPr lang="en" sz="2000">
                <a:solidFill>
                  <a:schemeClr val="dk1"/>
                </a:solidFill>
              </a:rPr>
              <a:t>Analysis is on </a:t>
            </a:r>
            <a:r>
              <a:rPr lang="en" sz="2000" i="1">
                <a:solidFill>
                  <a:schemeClr val="dk1"/>
                </a:solidFill>
              </a:rPr>
              <a:t>A. pulchra </a:t>
            </a:r>
            <a:r>
              <a:rPr lang="en" sz="2000">
                <a:solidFill>
                  <a:schemeClr val="dk1"/>
                </a:solidFill>
              </a:rPr>
              <a:t>(40 samples across time and sites)</a:t>
            </a:r>
            <a:endParaRPr sz="2000"/>
          </a:p>
          <a:p>
            <a:pPr marL="457200" lvl="0" indent="0" algn="l" rtl="0">
              <a:spcBef>
                <a:spcPts val="1000"/>
              </a:spcBef>
              <a:spcAft>
                <a:spcPts val="1000"/>
              </a:spcAft>
              <a:buNone/>
            </a:pPr>
            <a:endParaRPr sz="2000"/>
          </a:p>
        </p:txBody>
      </p:sp>
      <p:pic>
        <p:nvPicPr>
          <p:cNvPr id="136" name="Google Shape;136;p21"/>
          <p:cNvPicPr preferRelativeResize="0"/>
          <p:nvPr/>
        </p:nvPicPr>
        <p:blipFill rotWithShape="1">
          <a:blip r:embed="rId3">
            <a:alphaModFix/>
          </a:blip>
          <a:srcRect l="4616" b="37268"/>
          <a:stretch/>
        </p:blipFill>
        <p:spPr>
          <a:xfrm>
            <a:off x="-1" y="2728650"/>
            <a:ext cx="6441775" cy="2414800"/>
          </a:xfrm>
          <a:prstGeom prst="rect">
            <a:avLst/>
          </a:prstGeom>
          <a:noFill/>
          <a:ln>
            <a:noFill/>
          </a:ln>
        </p:spPr>
      </p:pic>
      <p:pic>
        <p:nvPicPr>
          <p:cNvPr id="137" name="Google Shape;137;p21"/>
          <p:cNvPicPr preferRelativeResize="0"/>
          <p:nvPr/>
        </p:nvPicPr>
        <p:blipFill rotWithShape="1">
          <a:blip r:embed="rId3">
            <a:alphaModFix/>
          </a:blip>
          <a:srcRect l="2856" t="63732" r="66755"/>
          <a:stretch/>
        </p:blipFill>
        <p:spPr>
          <a:xfrm>
            <a:off x="5594333" y="2728650"/>
            <a:ext cx="3549667" cy="2414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A1E29"/>
      </a:dk1>
      <a:lt1>
        <a:srgbClr val="FBFBFC"/>
      </a:lt1>
      <a:dk2>
        <a:srgbClr val="0A1E29"/>
      </a:dk2>
      <a:lt2>
        <a:srgbClr val="03455C"/>
      </a:lt2>
      <a:accent1>
        <a:srgbClr val="0A958B"/>
      </a:accent1>
      <a:accent2>
        <a:srgbClr val="B0CEC5"/>
      </a:accent2>
      <a:accent3>
        <a:srgbClr val="82825C"/>
      </a:accent3>
      <a:accent4>
        <a:srgbClr val="8E6B33"/>
      </a:accent4>
      <a:accent5>
        <a:srgbClr val="A22F06"/>
      </a:accent5>
      <a:accent6>
        <a:srgbClr val="066B97"/>
      </a:accent6>
      <a:hlink>
        <a:srgbClr val="0A95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887</TotalTime>
  <Words>2682</Words>
  <Application>Microsoft Office PowerPoint</Application>
  <PresentationFormat>On-screen Show (16:9)</PresentationFormat>
  <Paragraphs>309</Paragraphs>
  <Slides>51</Slides>
  <Notes>51</Notes>
  <HiddenSlides>20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Roboto</vt:lpstr>
      <vt:lpstr>Simple Light</vt:lpstr>
      <vt:lpstr>Exploring functional roles of non-coding RNA in stony corals</vt:lpstr>
      <vt:lpstr>PowerPoint Presentation</vt:lpstr>
      <vt:lpstr>Organismal Resilience</vt:lpstr>
      <vt:lpstr>Organismal Resilience</vt:lpstr>
      <vt:lpstr>Organismal Resilience</vt:lpstr>
      <vt:lpstr>Organismal Resilience</vt:lpstr>
      <vt:lpstr>Organismal Resilience</vt:lpstr>
      <vt:lpstr>Functional roles of non-coding RNAs</vt:lpstr>
      <vt:lpstr>Experimental System </vt:lpstr>
      <vt:lpstr>PowerPoint Presentation</vt:lpstr>
      <vt:lpstr>PowerPoint Presentation</vt:lpstr>
      <vt:lpstr>PowerPoint Presentation</vt:lpstr>
      <vt:lpstr>PowerPoint Presentation</vt:lpstr>
      <vt:lpstr>Functional roles of non-coding RNAs</vt:lpstr>
      <vt:lpstr>Are our miRNAs and genes directly related?</vt:lpstr>
      <vt:lpstr>Are our miRNAs and genes directly related?</vt:lpstr>
      <vt:lpstr>Are our miRNAs and genes directly related?</vt:lpstr>
      <vt:lpstr>Are our miRNAs and genes directly related?</vt:lpstr>
      <vt:lpstr>PowerPoint Presentation</vt:lpstr>
      <vt:lpstr>miRNAs interact with variable numbers of genes</vt:lpstr>
      <vt:lpstr>Most genes interact with a single miRNA</vt:lpstr>
      <vt:lpstr>PowerPoint Presentation</vt:lpstr>
      <vt:lpstr>miRNA “Cluster 1865”</vt:lpstr>
      <vt:lpstr>PowerPoint Presentation</vt:lpstr>
      <vt:lpstr>miRNA “Cluster 16354”</vt:lpstr>
      <vt:lpstr>Functional roles of non-coding RNAs</vt:lpstr>
      <vt:lpstr>Incorporating co-expressed lncRNAs</vt:lpstr>
      <vt:lpstr>Incorporating co-expressed lncRNAs</vt:lpstr>
      <vt:lpstr>Summary of Findings</vt:lpstr>
      <vt:lpstr>Future work</vt:lpstr>
      <vt:lpstr>Acknowledgements</vt:lpstr>
      <vt:lpstr>References</vt:lpstr>
      <vt:lpstr>PowerPoint Presentation</vt:lpstr>
      <vt:lpstr>PowerPoint Presentation</vt:lpstr>
      <vt:lpstr>Hypotheses</vt:lpstr>
      <vt:lpstr>Non-coding RNAs (ncRNAs)</vt:lpstr>
      <vt:lpstr>lncRNA - miRNA interactions</vt:lpstr>
      <vt:lpstr>PowerPoint Presentation</vt:lpstr>
      <vt:lpstr>Methods</vt:lpstr>
      <vt:lpstr>Are our miRNAs and genes directly related?</vt:lpstr>
      <vt:lpstr>Data Collection</vt:lpstr>
      <vt:lpstr>PowerPoint Presentation</vt:lpstr>
      <vt:lpstr>Gene expression clusters by timepoint</vt:lpstr>
      <vt:lpstr>sRNA expression clusters by colony..</vt:lpstr>
      <vt:lpstr>sRNA expression clusters by colony..</vt:lpstr>
      <vt:lpstr>But miRNA expression clusters by timepoint!</vt:lpstr>
      <vt:lpstr>lncRNAs cluster similarly to sRNA</vt:lpstr>
      <vt:lpstr>lncRNAs cluster similarly to sRNA</vt:lpstr>
      <vt:lpstr>Use WGCNA to integrate physiological metrics</vt:lpstr>
      <vt:lpstr>Top Variable miRNAs</vt:lpstr>
      <vt:lpstr>Functional roles of non-coding RNAs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Kathleen Durkin</cp:lastModifiedBy>
  <cp:revision>1</cp:revision>
  <dcterms:modified xsi:type="dcterms:W3CDTF">2025-01-07T13:13:36Z</dcterms:modified>
</cp:coreProperties>
</file>